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Ubuntu"/>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Ubuntu-regular.fntdata"/><Relationship Id="rId47" Type="http://schemas.openxmlformats.org/officeDocument/2006/relationships/slide" Target="slides/slide42.xml"/><Relationship Id="rId49" Type="http://schemas.openxmlformats.org/officeDocument/2006/relationships/font" Target="fonts/Ubuntu-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buntu-boldItalic.fntdata"/><Relationship Id="rId50" Type="http://schemas.openxmlformats.org/officeDocument/2006/relationships/font" Target="fonts/Ubuntu-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8939ee0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8939ee0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730545884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0730545884_2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730545884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730545884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730545884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730545884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730545884_2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730545884_2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730545884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730545884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We first sample pairs of text segments and relevant KG subgraphs to create inputs for the model (Step 1). We then use a deep bidirectional model to fuse the input text and KG (Step 2), and finally pretrain the model using a joint self-supervised task over the two modalities (Step 3).</a:t>
            </a:r>
            <a:endParaRPr sz="1800">
              <a:solidFill>
                <a:srgbClr val="0E2356"/>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730545884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730545884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730545884_2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730545884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730545884_2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730545884_2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730545884_2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0730545884_2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730545884_2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730545884_2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730545884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730545884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730545884_2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730545884_2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730545884_2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730545884_2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730545884_2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730545884_2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730545884_2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730545884_2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730545884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730545884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730545884_2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730545884_2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0730545884_2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0730545884_2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730545884_2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0730545884_2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730545884_2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730545884_2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0730545884_2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0730545884_2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730545884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730545884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730545884_2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730545884_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730545884_2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0730545884_2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730545884_2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0730545884_2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0730545884_2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0730545884_2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730545884_2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730545884_2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730545884_2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0730545884_2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730545884_2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0730545884_2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730545884_2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730545884_2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0730545884_2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0730545884_2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730545884_2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730545884_2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Un seul choix est tiré correct ambiguous ou incrorrect pour tous les docs</a:t>
            </a:r>
            <a:endParaRPr sz="1800">
              <a:solidFill>
                <a:srgbClr val="0E2356"/>
              </a:solidFill>
            </a:endParaRPr>
          </a:p>
          <a:p>
            <a:pPr indent="0" lvl="0" marL="0" rtl="0" algn="l">
              <a:spcBef>
                <a:spcPts val="0"/>
              </a:spcBef>
              <a:spcAft>
                <a:spcPts val="0"/>
              </a:spcAft>
              <a:buNone/>
            </a:pPr>
            <a:r>
              <a:rPr lang="en" sz="1800">
                <a:solidFill>
                  <a:srgbClr val="0E2356"/>
                </a:solidFill>
              </a:rPr>
              <a:t>Si ils sont tous au dessus d’un seuil , aucun au dessus vs entre les deux </a:t>
            </a:r>
            <a:endParaRPr sz="1800">
              <a:solidFill>
                <a:srgbClr val="0E2356"/>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730545884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730545884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0730545884_2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0730545884_2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0730545884_2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0730545884_2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730545884_2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730545884_2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2356"/>
                </a:solidFill>
              </a:rPr>
              <a:t>Le plus un doc importnat est bas le moins il a de poids</a:t>
            </a:r>
            <a:endParaRPr sz="1800">
              <a:solidFill>
                <a:srgbClr val="0E2356"/>
              </a:solidFill>
            </a:endParaRPr>
          </a:p>
          <a:p>
            <a:pPr indent="0" lvl="0" marL="0" rtl="0" algn="l">
              <a:spcBef>
                <a:spcPts val="0"/>
              </a:spcBef>
              <a:spcAft>
                <a:spcPts val="0"/>
              </a:spcAft>
              <a:buNone/>
            </a:pPr>
            <a:r>
              <a:t/>
            </a:r>
            <a:endParaRPr sz="1800">
              <a:solidFill>
                <a:srgbClr val="0E2356"/>
              </a:solidFill>
            </a:endParaRPr>
          </a:p>
          <a:p>
            <a:pPr indent="0" lvl="0" marL="0" rtl="0" algn="l">
              <a:spcBef>
                <a:spcPts val="0"/>
              </a:spcBef>
              <a:spcAft>
                <a:spcPts val="0"/>
              </a:spcAft>
              <a:buNone/>
            </a:pPr>
            <a:r>
              <a:rPr lang="en" sz="1800">
                <a:solidFill>
                  <a:srgbClr val="0E2356"/>
                </a:solidFill>
              </a:rPr>
              <a:t>IDCG est le parfait ranking </a:t>
            </a:r>
            <a:endParaRPr sz="1800">
              <a:solidFill>
                <a:srgbClr val="0E2356"/>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730545884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730545884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730545884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730545884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730545884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730545884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730545884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730545884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730545884_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0730545884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E235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pic>
        <p:nvPicPr>
          <p:cNvPr id="12" name="Google Shape;12;p2"/>
          <p:cNvPicPr preferRelativeResize="0"/>
          <p:nvPr/>
        </p:nvPicPr>
        <p:blipFill rotWithShape="1">
          <a:blip r:embed="rId2">
            <a:alphaModFix/>
          </a:blip>
          <a:srcRect b="28855" l="0" r="0" t="27015"/>
          <a:stretch/>
        </p:blipFill>
        <p:spPr>
          <a:xfrm>
            <a:off x="2598038" y="3995499"/>
            <a:ext cx="3407425" cy="1061325"/>
          </a:xfrm>
          <a:prstGeom prst="rect">
            <a:avLst/>
          </a:prstGeom>
          <a:noFill/>
          <a:ln>
            <a:noFill/>
          </a:ln>
        </p:spPr>
      </p:pic>
      <p:sp>
        <p:nvSpPr>
          <p:cNvPr id="13" name="Google Shape;13;p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12316A"/>
              </a:buClr>
              <a:buSzPts val="3600"/>
              <a:buFont typeface="Ubuntu"/>
              <a:buNone/>
              <a:defRPr sz="3600">
                <a:solidFill>
                  <a:srgbClr val="12316A"/>
                </a:solidFill>
                <a:latin typeface="Ubuntu"/>
                <a:ea typeface="Ubuntu"/>
                <a:cs typeface="Ubuntu"/>
                <a:sym typeface="Ubuntu"/>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1"/>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85" name="Google Shape;85;p11"/>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86" name="Google Shape;86;p11"/>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87" name="Google Shape;87;p11"/>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CUSTOM">
    <p:spTree>
      <p:nvGrpSpPr>
        <p:cNvPr id="88" name="Shape 88"/>
        <p:cNvGrpSpPr/>
        <p:nvPr/>
      </p:nvGrpSpPr>
      <p:grpSpPr>
        <a:xfrm>
          <a:off x="0" y="0"/>
          <a:ext cx="0" cy="0"/>
          <a:chOff x="0" y="0"/>
          <a:chExt cx="0" cy="0"/>
        </a:xfrm>
      </p:grpSpPr>
      <p:sp>
        <p:nvSpPr>
          <p:cNvPr id="89" name="Google Shape;89;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94" name="Google Shape;94;p1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95" name="Google Shape;95;p1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96" name="Google Shape;96;p1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0E2356"/>
              </a:buClr>
              <a:buSzPts val="3600"/>
              <a:buFont typeface="Ubuntu"/>
              <a:buNone/>
              <a:defRPr sz="3600">
                <a:solidFill>
                  <a:srgbClr val="0E2356"/>
                </a:solidFill>
                <a:latin typeface="Ubuntu"/>
                <a:ea typeface="Ubuntu"/>
                <a:cs typeface="Ubuntu"/>
                <a:sym typeface="Ubuntu"/>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18" name="Google Shape;18;p3"/>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19" name="Google Shape;19;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0" name="Google Shape;20;p3"/>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1" name="Google Shape;21;p3"/>
          <p:cNvSpPr txBox="1"/>
          <p:nvPr/>
        </p:nvSpPr>
        <p:spPr>
          <a:xfrm>
            <a:off x="262925" y="73025"/>
            <a:ext cx="6529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 name="Google Shape;22;p3"/>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27" name="Google Shape;27;p4"/>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28" name="Google Shape;28;p4"/>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29" name="Google Shape;29;p4"/>
          <p:cNvSpPr txBox="1"/>
          <p:nvPr/>
        </p:nvSpPr>
        <p:spPr>
          <a:xfrm>
            <a:off x="5500" y="14600"/>
            <a:ext cx="75900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 name="Google Shape;30;p4"/>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4"/>
          <p:cNvSpPr txBox="1"/>
          <p:nvPr>
            <p:ph idx="3" type="title"/>
          </p:nvPr>
        </p:nvSpPr>
        <p:spPr>
          <a:xfrm>
            <a:off x="149675" y="1124550"/>
            <a:ext cx="8520600" cy="26301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1200"/>
              <a:buFont typeface="Ubuntu"/>
              <a:buNone/>
              <a:defRPr sz="12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4"/>
          <p:cNvSpPr txBox="1"/>
          <p:nvPr>
            <p:ph idx="4" type="title"/>
          </p:nvPr>
        </p:nvSpPr>
        <p:spPr>
          <a:xfrm>
            <a:off x="228475" y="4479600"/>
            <a:ext cx="8520600" cy="3936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800"/>
              <a:buFont typeface="Ubuntu"/>
              <a:buNone/>
              <a:defRPr sz="800">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E2356"/>
              </a:buClr>
              <a:buSzPts val="2800"/>
              <a:buFont typeface="Ubuntu"/>
              <a:buNone/>
              <a:defRPr>
                <a:solidFill>
                  <a:srgbClr val="0E2356"/>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E2356"/>
              </a:buClr>
              <a:buSzPts val="1400"/>
              <a:buFont typeface="Ubuntu"/>
              <a:buChar char="●"/>
              <a:defRPr sz="1400">
                <a:solidFill>
                  <a:srgbClr val="0E2356"/>
                </a:solidFill>
                <a:latin typeface="Ubuntu"/>
                <a:ea typeface="Ubuntu"/>
                <a:cs typeface="Ubuntu"/>
                <a:sym typeface="Ubuntu"/>
              </a:defRPr>
            </a:lvl1pPr>
            <a:lvl2pPr indent="-304800" lvl="1" marL="914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2pPr>
            <a:lvl3pPr indent="-304800" lvl="2" marL="1371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3pPr>
            <a:lvl4pPr indent="-304800" lvl="3" marL="1828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4pPr>
            <a:lvl5pPr indent="-304800" lvl="4" marL="22860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5pPr>
            <a:lvl6pPr indent="-304800" lvl="5" marL="27432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6pPr>
            <a:lvl7pPr indent="-304800" lvl="6" marL="32004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7pPr>
            <a:lvl8pPr indent="-304800" lvl="7" marL="36576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8pPr>
            <a:lvl9pPr indent="-304800" lvl="8" marL="4114800">
              <a:spcBef>
                <a:spcPts val="0"/>
              </a:spcBef>
              <a:spcAft>
                <a:spcPts val="0"/>
              </a:spcAft>
              <a:buClr>
                <a:srgbClr val="0E2356"/>
              </a:buClr>
              <a:buSzPts val="1200"/>
              <a:buFont typeface="Ubuntu"/>
              <a:buChar char="■"/>
              <a:defRPr sz="1200">
                <a:solidFill>
                  <a:srgbClr val="0E2356"/>
                </a:solidFill>
                <a:latin typeface="Ubuntu"/>
                <a:ea typeface="Ubuntu"/>
                <a:cs typeface="Ubuntu"/>
                <a:sym typeface="Ubuntu"/>
              </a:defRPr>
            </a:lvl9pPr>
          </a:lstStyle>
          <a:p/>
        </p:txBody>
      </p:sp>
      <p:sp>
        <p:nvSpPr>
          <p:cNvPr id="36" name="Google Shape;3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38" name="Google Shape;38;p5"/>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39" name="Google Shape;39;p5"/>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0" name="Google Shape;40;p5"/>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Ubuntu"/>
              <a:buNone/>
              <a:defRPr>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45" name="Google Shape;45;p6"/>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46" name="Google Shape;46;p6"/>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47" name="Google Shape;47;p6"/>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180225" y="574025"/>
            <a:ext cx="38439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Ubuntu"/>
              <a:buNone/>
              <a:defRPr sz="2400">
                <a:latin typeface="Ubuntu"/>
                <a:ea typeface="Ubuntu"/>
                <a:cs typeface="Ubuntu"/>
                <a:sym typeface="Ubuntu"/>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Ubuntu"/>
              <a:buChar char="●"/>
              <a:defRPr sz="1200">
                <a:latin typeface="Ubuntu"/>
                <a:ea typeface="Ubuntu"/>
                <a:cs typeface="Ubuntu"/>
                <a:sym typeface="Ubuntu"/>
              </a:defRPr>
            </a:lvl1pPr>
            <a:lvl2pPr indent="-304800" lvl="1" marL="914400">
              <a:spcBef>
                <a:spcPts val="0"/>
              </a:spcBef>
              <a:spcAft>
                <a:spcPts val="0"/>
              </a:spcAft>
              <a:buSzPts val="1200"/>
              <a:buFont typeface="Ubuntu"/>
              <a:buChar char="○"/>
              <a:defRPr sz="1200">
                <a:latin typeface="Ubuntu"/>
                <a:ea typeface="Ubuntu"/>
                <a:cs typeface="Ubuntu"/>
                <a:sym typeface="Ubuntu"/>
              </a:defRPr>
            </a:lvl2pPr>
            <a:lvl3pPr indent="-304800" lvl="2" marL="1371600">
              <a:spcBef>
                <a:spcPts val="0"/>
              </a:spcBef>
              <a:spcAft>
                <a:spcPts val="0"/>
              </a:spcAft>
              <a:buSzPts val="1200"/>
              <a:buFont typeface="Ubuntu"/>
              <a:buChar char="■"/>
              <a:defRPr sz="1200">
                <a:latin typeface="Ubuntu"/>
                <a:ea typeface="Ubuntu"/>
                <a:cs typeface="Ubuntu"/>
                <a:sym typeface="Ubuntu"/>
              </a:defRPr>
            </a:lvl3pPr>
            <a:lvl4pPr indent="-304800" lvl="3" marL="1828800">
              <a:spcBef>
                <a:spcPts val="0"/>
              </a:spcBef>
              <a:spcAft>
                <a:spcPts val="0"/>
              </a:spcAft>
              <a:buSzPts val="1200"/>
              <a:buFont typeface="Ubuntu"/>
              <a:buChar char="●"/>
              <a:defRPr sz="1200">
                <a:latin typeface="Ubuntu"/>
                <a:ea typeface="Ubuntu"/>
                <a:cs typeface="Ubuntu"/>
                <a:sym typeface="Ubuntu"/>
              </a:defRPr>
            </a:lvl4pPr>
            <a:lvl5pPr indent="-304800" lvl="4" marL="2286000">
              <a:spcBef>
                <a:spcPts val="0"/>
              </a:spcBef>
              <a:spcAft>
                <a:spcPts val="0"/>
              </a:spcAft>
              <a:buSzPts val="1200"/>
              <a:buFont typeface="Ubuntu"/>
              <a:buChar char="○"/>
              <a:defRPr sz="1200">
                <a:latin typeface="Ubuntu"/>
                <a:ea typeface="Ubuntu"/>
                <a:cs typeface="Ubuntu"/>
                <a:sym typeface="Ubuntu"/>
              </a:defRPr>
            </a:lvl5pPr>
            <a:lvl6pPr indent="-304800" lvl="5" marL="2743200">
              <a:spcBef>
                <a:spcPts val="0"/>
              </a:spcBef>
              <a:spcAft>
                <a:spcPts val="0"/>
              </a:spcAft>
              <a:buSzPts val="1200"/>
              <a:buFont typeface="Ubuntu"/>
              <a:buChar char="■"/>
              <a:defRPr sz="1200">
                <a:latin typeface="Ubuntu"/>
                <a:ea typeface="Ubuntu"/>
                <a:cs typeface="Ubuntu"/>
                <a:sym typeface="Ubuntu"/>
              </a:defRPr>
            </a:lvl6pPr>
            <a:lvl7pPr indent="-304800" lvl="6" marL="3200400">
              <a:spcBef>
                <a:spcPts val="0"/>
              </a:spcBef>
              <a:spcAft>
                <a:spcPts val="0"/>
              </a:spcAft>
              <a:buSzPts val="1200"/>
              <a:buFont typeface="Ubuntu"/>
              <a:buChar char="●"/>
              <a:defRPr sz="1200">
                <a:latin typeface="Ubuntu"/>
                <a:ea typeface="Ubuntu"/>
                <a:cs typeface="Ubuntu"/>
                <a:sym typeface="Ubuntu"/>
              </a:defRPr>
            </a:lvl7pPr>
            <a:lvl8pPr indent="-304800" lvl="7" marL="3657600">
              <a:spcBef>
                <a:spcPts val="0"/>
              </a:spcBef>
              <a:spcAft>
                <a:spcPts val="0"/>
              </a:spcAft>
              <a:buSzPts val="1200"/>
              <a:buFont typeface="Ubuntu"/>
              <a:buChar char="○"/>
              <a:defRPr sz="1200">
                <a:latin typeface="Ubuntu"/>
                <a:ea typeface="Ubuntu"/>
                <a:cs typeface="Ubuntu"/>
                <a:sym typeface="Ubuntu"/>
              </a:defRPr>
            </a:lvl8pPr>
            <a:lvl9pPr indent="-304800" lvl="8" marL="4114800">
              <a:spcBef>
                <a:spcPts val="0"/>
              </a:spcBef>
              <a:spcAft>
                <a:spcPts val="0"/>
              </a:spcAft>
              <a:buSzPts val="1200"/>
              <a:buFont typeface="Ubuntu"/>
              <a:buChar char="■"/>
              <a:defRPr sz="1200">
                <a:latin typeface="Ubuntu"/>
                <a:ea typeface="Ubuntu"/>
                <a:cs typeface="Ubuntu"/>
                <a:sym typeface="Ubuntu"/>
              </a:defRPr>
            </a:lvl9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53" name="Google Shape;53;p7"/>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54" name="Google Shape;54;p7"/>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55" name="Google Shape;55;p7"/>
          <p:cNvSpPr txBox="1"/>
          <p:nvPr>
            <p:ph idx="2" type="title"/>
          </p:nvPr>
        </p:nvSpPr>
        <p:spPr>
          <a:xfrm>
            <a:off x="0" y="-5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Font typeface="Ubuntu"/>
              <a:buNone/>
              <a:defRPr>
                <a:latin typeface="Ubuntu"/>
                <a:ea typeface="Ubuntu"/>
                <a:cs typeface="Ubuntu"/>
                <a:sym typeface="Ubuntu"/>
              </a:defRPr>
            </a:lvl2pPr>
            <a:lvl3pPr lvl="2" rtl="0">
              <a:spcBef>
                <a:spcPts val="0"/>
              </a:spcBef>
              <a:spcAft>
                <a:spcPts val="0"/>
              </a:spcAft>
              <a:buSzPts val="2800"/>
              <a:buFont typeface="Ubuntu"/>
              <a:buNone/>
              <a:defRPr>
                <a:latin typeface="Ubuntu"/>
                <a:ea typeface="Ubuntu"/>
                <a:cs typeface="Ubuntu"/>
                <a:sym typeface="Ubuntu"/>
              </a:defRPr>
            </a:lvl3pPr>
            <a:lvl4pPr lvl="3" rtl="0">
              <a:spcBef>
                <a:spcPts val="0"/>
              </a:spcBef>
              <a:spcAft>
                <a:spcPts val="0"/>
              </a:spcAft>
              <a:buSzPts val="2800"/>
              <a:buFont typeface="Ubuntu"/>
              <a:buNone/>
              <a:defRPr>
                <a:latin typeface="Ubuntu"/>
                <a:ea typeface="Ubuntu"/>
                <a:cs typeface="Ubuntu"/>
                <a:sym typeface="Ubuntu"/>
              </a:defRPr>
            </a:lvl4pPr>
            <a:lvl5pPr lvl="4" rtl="0">
              <a:spcBef>
                <a:spcPts val="0"/>
              </a:spcBef>
              <a:spcAft>
                <a:spcPts val="0"/>
              </a:spcAft>
              <a:buSzPts val="2800"/>
              <a:buFont typeface="Ubuntu"/>
              <a:buNone/>
              <a:defRPr>
                <a:latin typeface="Ubuntu"/>
                <a:ea typeface="Ubuntu"/>
                <a:cs typeface="Ubuntu"/>
                <a:sym typeface="Ubuntu"/>
              </a:defRPr>
            </a:lvl5pPr>
            <a:lvl6pPr lvl="5" rtl="0">
              <a:spcBef>
                <a:spcPts val="0"/>
              </a:spcBef>
              <a:spcAft>
                <a:spcPts val="0"/>
              </a:spcAft>
              <a:buSzPts val="2800"/>
              <a:buFont typeface="Ubuntu"/>
              <a:buNone/>
              <a:defRPr>
                <a:latin typeface="Ubuntu"/>
                <a:ea typeface="Ubuntu"/>
                <a:cs typeface="Ubuntu"/>
                <a:sym typeface="Ubuntu"/>
              </a:defRPr>
            </a:lvl6pPr>
            <a:lvl7pPr lvl="6" rtl="0">
              <a:spcBef>
                <a:spcPts val="0"/>
              </a:spcBef>
              <a:spcAft>
                <a:spcPts val="0"/>
              </a:spcAft>
              <a:buSzPts val="2800"/>
              <a:buFont typeface="Ubuntu"/>
              <a:buNone/>
              <a:defRPr>
                <a:latin typeface="Ubuntu"/>
                <a:ea typeface="Ubuntu"/>
                <a:cs typeface="Ubuntu"/>
                <a:sym typeface="Ubuntu"/>
              </a:defRPr>
            </a:lvl7pPr>
            <a:lvl8pPr lvl="7" rtl="0">
              <a:spcBef>
                <a:spcPts val="0"/>
              </a:spcBef>
              <a:spcAft>
                <a:spcPts val="0"/>
              </a:spcAft>
              <a:buSzPts val="2800"/>
              <a:buFont typeface="Ubuntu"/>
              <a:buNone/>
              <a:defRPr>
                <a:latin typeface="Ubuntu"/>
                <a:ea typeface="Ubuntu"/>
                <a:cs typeface="Ubuntu"/>
                <a:sym typeface="Ubuntu"/>
              </a:defRPr>
            </a:lvl8pPr>
            <a:lvl9pPr lvl="8" rtl="0">
              <a:spcBef>
                <a:spcPts val="0"/>
              </a:spcBef>
              <a:spcAft>
                <a:spcPts val="0"/>
              </a:spcAft>
              <a:buSzPts val="2800"/>
              <a:buFont typeface="Ubuntu"/>
              <a:buNone/>
              <a:defRPr>
                <a:latin typeface="Ubuntu"/>
                <a:ea typeface="Ubuntu"/>
                <a:cs typeface="Ubuntu"/>
                <a:sym typeface="Ubuntu"/>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011C5D"/>
              </a:buClr>
              <a:buSzPts val="4800"/>
              <a:buFont typeface="Ubuntu"/>
              <a:buNone/>
              <a:defRPr sz="4800">
                <a:solidFill>
                  <a:srgbClr val="011C5D"/>
                </a:solidFill>
                <a:latin typeface="Ubuntu"/>
                <a:ea typeface="Ubuntu"/>
                <a:cs typeface="Ubuntu"/>
                <a:sym typeface="Ubuntu"/>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8"/>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60" name="Google Shape;60;p8"/>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61" name="Google Shape;61;p8"/>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62" name="Google Shape;62;p8"/>
          <p:cNvSpPr txBox="1"/>
          <p:nvPr>
            <p:ph idx="2"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265500" y="934850"/>
            <a:ext cx="4045200" cy="2131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7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0" name="Google Shape;70;p9"/>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1" name="Google Shape;71;p9"/>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2" name="Google Shape;72;p9"/>
          <p:cNvSpPr txBox="1"/>
          <p:nvPr>
            <p:ph idx="3"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0E2356"/>
              </a:buClr>
              <a:buSzPts val="1800"/>
              <a:buFont typeface="Ubuntu"/>
              <a:buNone/>
              <a:defRPr>
                <a:solidFill>
                  <a:srgbClr val="0E2356"/>
                </a:solidFill>
                <a:latin typeface="Ubuntu"/>
                <a:ea typeface="Ubuntu"/>
                <a:cs typeface="Ubuntu"/>
                <a:sym typeface="Ubuntu"/>
              </a:defRPr>
            </a:lvl1pPr>
          </a:lstStyle>
          <a:p/>
        </p:txBody>
      </p:sp>
      <p:sp>
        <p:nvSpPr>
          <p:cNvPr id="75" name="Google Shape;7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0"/>
          <p:cNvSpPr/>
          <p:nvPr/>
        </p:nvSpPr>
        <p:spPr>
          <a:xfrm rot="5400000">
            <a:off x="4314935" y="-4309437"/>
            <a:ext cx="514140" cy="9133015"/>
          </a:xfrm>
          <a:custGeom>
            <a:rect b="b" l="l" r="r" t="t"/>
            <a:pathLst>
              <a:path extrusionOk="0" h="6443044" w="347980">
                <a:moveTo>
                  <a:pt x="0" y="0"/>
                </a:moveTo>
                <a:lnTo>
                  <a:pt x="347980" y="0"/>
                </a:lnTo>
                <a:lnTo>
                  <a:pt x="347980" y="6443044"/>
                </a:lnTo>
                <a:lnTo>
                  <a:pt x="0" y="6443044"/>
                </a:lnTo>
                <a:close/>
              </a:path>
            </a:pathLst>
          </a:custGeom>
          <a:solidFill>
            <a:srgbClr val="12316A"/>
          </a:solidFill>
          <a:ln>
            <a:noFill/>
          </a:ln>
        </p:spPr>
      </p:sp>
      <p:pic>
        <p:nvPicPr>
          <p:cNvPr id="77" name="Google Shape;77;p10"/>
          <p:cNvPicPr preferRelativeResize="0"/>
          <p:nvPr/>
        </p:nvPicPr>
        <p:blipFill rotWithShape="1">
          <a:blip r:embed="rId2">
            <a:alphaModFix/>
          </a:blip>
          <a:srcRect b="28855" l="0" r="0" t="27015"/>
          <a:stretch/>
        </p:blipFill>
        <p:spPr>
          <a:xfrm>
            <a:off x="7595700" y="0"/>
            <a:ext cx="1548301" cy="514151"/>
          </a:xfrm>
          <a:prstGeom prst="rect">
            <a:avLst/>
          </a:prstGeom>
          <a:noFill/>
          <a:ln>
            <a:noFill/>
          </a:ln>
        </p:spPr>
      </p:pic>
      <p:sp>
        <p:nvSpPr>
          <p:cNvPr id="78" name="Google Shape;78;p10"/>
          <p:cNvSpPr txBox="1"/>
          <p:nvPr/>
        </p:nvSpPr>
        <p:spPr>
          <a:xfrm>
            <a:off x="6894525" y="4873200"/>
            <a:ext cx="2213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2316A"/>
                </a:solidFill>
              </a:rPr>
              <a:t>© Florian Bastin, 2024. Tous droits réservés.</a:t>
            </a:r>
            <a:endParaRPr sz="800">
              <a:solidFill>
                <a:srgbClr val="12316A"/>
              </a:solidFill>
            </a:endParaRPr>
          </a:p>
        </p:txBody>
      </p:sp>
      <p:sp>
        <p:nvSpPr>
          <p:cNvPr id="79" name="Google Shape;79;p1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Ubuntu"/>
              <a:buNone/>
              <a:defRPr sz="1400">
                <a:solidFill>
                  <a:schemeClr val="lt1"/>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uphine.psl.eu/en/training/masters-degrees/mathematics-and-applied-mathematics/masters-year-2-mathematics-deep-learning-and-humanities/program" TargetMode="External"/><Relationship Id="rId4" Type="http://schemas.openxmlformats.org/officeDocument/2006/relationships/hyperlink" Target="https://dauphine.psl.eu/en/training/masters-degrees/mathematics-and-applied-mathematics/masters-year-2-mathematics-deep-learning-and-humanities/program" TargetMode="External"/><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www.cs.cmu.edu/~jgc/publication/The_Use_MMR_Diversity_Based_LTMIR_1998.pdf" TargetMode="External"/><Relationship Id="rId4" Type="http://schemas.openxmlformats.org/officeDocument/2006/relationships/image" Target="../media/image11.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www.pinecone.io/learn/splade/" TargetMode="External"/><Relationship Id="rId4" Type="http://schemas.openxmlformats.org/officeDocument/2006/relationships/image" Target="../media/image18.png"/><Relationship Id="rId5" Type="http://schemas.openxmlformats.org/officeDocument/2006/relationships/hyperlink" Target="https://arxiv.org/pdf/2109.10086" TargetMode="External"/><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arxiv.org/pdf/2302.07452" TargetMode="External"/><Relationship Id="rId4" Type="http://schemas.openxmlformats.org/officeDocument/2006/relationships/image" Target="../media/image31.png"/><Relationship Id="rId5" Type="http://schemas.openxmlformats.org/officeDocument/2006/relationships/hyperlink" Target="https://cs.stanford.edu/~myasu/blog/dragon/" TargetMode="External"/><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eval.ai/web/challenges/challenge-page/1897/leaderboard/4475" TargetMode="External"/><Relationship Id="rId4" Type="http://schemas.openxmlformats.org/officeDocument/2006/relationships/image" Target="../media/image38.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superlinked.com/vector-db-comparison?via=topaitools" TargetMode="External"/><Relationship Id="rId4" Type="http://schemas.openxmlformats.org/officeDocument/2006/relationships/image" Target="../media/image41.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research.google/blog/announcing-scann-efficient-vector-similarity-search/" TargetMode="External"/><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63.png"/><Relationship Id="rId7" Type="http://schemas.openxmlformats.org/officeDocument/2006/relationships/hyperlink" Target="https://www.pinecone.io/learn/series/faiss/hns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hyperlink" Target="https://www.sbert.net/examples/applications/cross-encoder/READM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9.xml"/><Relationship Id="rId9" Type="http://schemas.openxmlformats.org/officeDocument/2006/relationships/slide" Target="/ppt/slides/slide37.xml"/><Relationship Id="rId5" Type="http://schemas.openxmlformats.org/officeDocument/2006/relationships/slide" Target="/ppt/slides/slide16.xml"/><Relationship Id="rId6" Type="http://schemas.openxmlformats.org/officeDocument/2006/relationships/slide" Target="/ppt/slides/slide20.xml"/><Relationship Id="rId7" Type="http://schemas.openxmlformats.org/officeDocument/2006/relationships/slide" Target="/ppt/slides/slide29.xml"/><Relationship Id="rId8" Type="http://schemas.openxmlformats.org/officeDocument/2006/relationships/slide" Target="/ppt/slides/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arxiv.org/abs/2212.10496" TargetMode="External"/><Relationship Id="rId4" Type="http://schemas.openxmlformats.org/officeDocument/2006/relationships/image" Target="../media/image23.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hyperlink" Target="https://python.langchain.com/v0.1/docs/modules/data_connection/retrievers/long_context_reorder/" TargetMode="External"/><Relationship Id="rId6" Type="http://schemas.openxmlformats.org/officeDocument/2006/relationships/image" Target="../media/image40.png"/><Relationship Id="rId7" Type="http://schemas.openxmlformats.org/officeDocument/2006/relationships/image" Target="../media/image50.png"/><Relationship Id="rId8" Type="http://schemas.openxmlformats.org/officeDocument/2006/relationships/hyperlink" Target="https://arxiv.org/pdf/2307.0317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platform.openai.com/docs/guides/prompt-engineering/strategy-give-models-time-to-think"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unstructured.io/" TargetMode="External"/><Relationship Id="rId4" Type="http://schemas.openxmlformats.org/officeDocument/2006/relationships/hyperlink" Target="https://llamahub.ai/l/readers/llama-index-readers-llama-parse?from=readers" TargetMode="External"/><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hyperlink" Target="https://cerebras.ai/blog/variable-sequence-length-training-for-long-context-large-language-model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s://research.google/blog/announcing-scann-efficient-vector-similarity-search/" TargetMode="External"/><Relationship Id="rId4" Type="http://schemas.openxmlformats.org/officeDocument/2006/relationships/image" Target="../media/image28.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www.langchain.com/" TargetMode="External"/><Relationship Id="rId4" Type="http://schemas.openxmlformats.org/officeDocument/2006/relationships/image" Target="../media/image43.png"/><Relationship Id="rId9" Type="http://schemas.openxmlformats.org/officeDocument/2006/relationships/hyperlink" Target="https://www.llamaindex.ai/" TargetMode="External"/><Relationship Id="rId5" Type="http://schemas.openxmlformats.org/officeDocument/2006/relationships/image" Target="../media/image34.gif"/><Relationship Id="rId6" Type="http://schemas.openxmlformats.org/officeDocument/2006/relationships/image" Target="../media/image65.png"/><Relationship Id="rId7" Type="http://schemas.openxmlformats.org/officeDocument/2006/relationships/image" Target="../media/image37.png"/><Relationship Id="rId8"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docs.ragas.io/en/stable/concepts/metrics/index.html" TargetMode="External"/><Relationship Id="rId4" Type="http://schemas.openxmlformats.org/officeDocument/2006/relationships/image" Target="../media/image48.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hyperlink" Target="https://arxiv.org/pdf/2306.16410" TargetMode="External"/><Relationship Id="rId4" Type="http://schemas.openxmlformats.org/officeDocument/2006/relationships/image" Target="../media/image52.pn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arxiv.org/pdf/2306.16410" TargetMode="External"/><Relationship Id="rId4" Type="http://schemas.openxmlformats.org/officeDocument/2006/relationships/image" Target="../media/image66.png"/><Relationship Id="rId5"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arxiv.org/pdf/2104.09864v5" TargetMode="Externa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s://blog.langchain.dev/semi-structured-multi-modal-rag/" TargetMode="Externa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hyperlink" Target="https://arxiv.org/pdf/2211.12561" TargetMode="Externa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s://medium.com/@sahin.samia/self-rag-self-reflective-retrieval-augmented-generation-the-game-changer-in-factual-ai-dd32e59e3ff9#:~:text=SELF%2DRAG%20employs%20a%20critique,and%20ISUSE%20(Is%20Useful)." TargetMode="External"/><Relationship Id="rId4" Type="http://schemas.openxmlformats.org/officeDocument/2006/relationships/image" Target="../media/image59.png"/><Relationship Id="rId5" Type="http://schemas.openxmlformats.org/officeDocument/2006/relationships/hyperlink" Target="https://arxiv.org/pdf/2310.1151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s://medium.com/@sahin.samia/self-rag-self-reflective-retrieval-augmented-generation-the-game-changer-in-factual-ai-dd32e59e3ff9#:~:text=SELF%2DRAG%20employs%20a%20critique,and%20ISUSE%20(Is%20Useful)." TargetMode="External"/><Relationship Id="rId4" Type="http://schemas.openxmlformats.org/officeDocument/2006/relationships/hyperlink" Target="https://arxiv.org/html/2401.18059v1" TargetMode="External"/><Relationship Id="rId5" Type="http://schemas.openxmlformats.org/officeDocument/2006/relationships/image" Target="../media/image55.png"/><Relationship Id="rId6"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hyperlink" Target="https://arxiv.org/pdf/2401.15884" TargetMode="Externa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www.microsoft.com/en-us/research/blog/graphrag-unlocking-llm-discovery-on-narrative-private-data/"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hyperlink" Target="https://blog.octo.com/le-chatbot-docto-langchain-rag-et-code-associ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hyperlink" Target="https://mallahyari.github.io/ml_tutorial/tfidf/" TargetMode="External"/><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nvSpPr>
        <p:spPr>
          <a:xfrm>
            <a:off x="5550" y="530317"/>
            <a:ext cx="9132900" cy="877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2400"/>
              <a:buFont typeface="Arial"/>
              <a:buNone/>
            </a:pPr>
            <a:r>
              <a:rPr b="1" lang="en" sz="2600">
                <a:solidFill>
                  <a:srgbClr val="011C5D"/>
                </a:solidFill>
                <a:latin typeface="Ubuntu"/>
                <a:ea typeface="Ubuntu"/>
                <a:cs typeface="Ubuntu"/>
                <a:sym typeface="Ubuntu"/>
              </a:rPr>
              <a:t>Generative AI with LLM</a:t>
            </a:r>
            <a:endParaRPr b="1" i="0" sz="2600" u="none" cap="none" strike="noStrike">
              <a:solidFill>
                <a:srgbClr val="011C5D"/>
              </a:solidFill>
              <a:latin typeface="Ubuntu"/>
              <a:ea typeface="Ubuntu"/>
              <a:cs typeface="Ubuntu"/>
              <a:sym typeface="Ubuntu"/>
            </a:endParaRPr>
          </a:p>
          <a:p>
            <a:pPr indent="0" lvl="0" marL="0" marR="0" rtl="0" algn="ctr">
              <a:lnSpc>
                <a:spcPct val="150000"/>
              </a:lnSpc>
              <a:spcBef>
                <a:spcPts val="0"/>
              </a:spcBef>
              <a:spcAft>
                <a:spcPts val="0"/>
              </a:spcAft>
              <a:buClr>
                <a:srgbClr val="000000"/>
              </a:buClr>
              <a:buSzPts val="2400"/>
              <a:buFont typeface="Arial"/>
              <a:buNone/>
            </a:pPr>
            <a:r>
              <a:rPr b="1" lang="en" sz="1800">
                <a:solidFill>
                  <a:srgbClr val="011C5D"/>
                </a:solidFill>
                <a:latin typeface="Ubuntu"/>
                <a:ea typeface="Ubuntu"/>
                <a:cs typeface="Ubuntu"/>
                <a:sym typeface="Ubuntu"/>
              </a:rPr>
              <a:t>Florian Bastin</a:t>
            </a:r>
            <a:endParaRPr b="1" i="0" sz="1800" u="none" cap="none" strike="noStrike">
              <a:solidFill>
                <a:srgbClr val="011C5D"/>
              </a:solidFill>
              <a:latin typeface="Ubuntu"/>
              <a:ea typeface="Ubuntu"/>
              <a:cs typeface="Ubuntu"/>
              <a:sym typeface="Ubuntu"/>
            </a:endParaRPr>
          </a:p>
        </p:txBody>
      </p:sp>
      <p:sp>
        <p:nvSpPr>
          <p:cNvPr id="102" name="Google Shape;102;p14"/>
          <p:cNvSpPr txBox="1"/>
          <p:nvPr/>
        </p:nvSpPr>
        <p:spPr>
          <a:xfrm>
            <a:off x="3083425" y="2024692"/>
            <a:ext cx="5227800" cy="1108200"/>
          </a:xfrm>
          <a:prstGeom prst="rect">
            <a:avLst/>
          </a:prstGeom>
          <a:noFill/>
          <a:ln>
            <a:noFill/>
          </a:ln>
        </p:spPr>
        <p:txBody>
          <a:bodyPr anchorCtr="0" anchor="t" bIns="0" lIns="0" spcFirstLastPara="1" rIns="0" wrap="square" tIns="0">
            <a:spAutoFit/>
          </a:bodyPr>
          <a:lstStyle/>
          <a:p>
            <a:pPr indent="0" lvl="2" marL="0" marR="0" rtl="0" algn="l">
              <a:lnSpc>
                <a:spcPct val="150000"/>
              </a:lnSpc>
              <a:spcBef>
                <a:spcPts val="0"/>
              </a:spcBef>
              <a:spcAft>
                <a:spcPts val="0"/>
              </a:spcAft>
              <a:buNone/>
            </a:pPr>
            <a:r>
              <a:rPr b="0" i="0" lang="en" sz="2000" u="none" cap="none" strike="noStrike">
                <a:solidFill>
                  <a:srgbClr val="011C5D"/>
                </a:solidFill>
                <a:latin typeface="Ubuntu"/>
                <a:ea typeface="Ubuntu"/>
                <a:cs typeface="Ubuntu"/>
                <a:sym typeface="Ubuntu"/>
              </a:rPr>
              <a:t>👨🏼‍🎓 </a:t>
            </a:r>
            <a:r>
              <a:rPr b="0" i="0" lang="en" sz="1200" u="none" cap="none" strike="noStrike">
                <a:solidFill>
                  <a:srgbClr val="011C5D"/>
                </a:solidFill>
                <a:latin typeface="Ubuntu"/>
                <a:ea typeface="Ubuntu"/>
                <a:cs typeface="Ubuntu"/>
                <a:sym typeface="Ubuntu"/>
              </a:rPr>
              <a:t>Master </a:t>
            </a:r>
            <a:r>
              <a:rPr lang="en" sz="1200">
                <a:solidFill>
                  <a:srgbClr val="011C5D"/>
                </a:solidFill>
                <a:latin typeface="Ubuntu"/>
                <a:ea typeface="Ubuntu"/>
                <a:cs typeface="Ubuntu"/>
                <a:sym typeface="Ubuntu"/>
              </a:rPr>
              <a:t>MASH</a:t>
            </a:r>
            <a:r>
              <a:rPr b="0" i="0" lang="en" sz="1200" u="none" cap="none" strike="noStrike">
                <a:solidFill>
                  <a:srgbClr val="011C5D"/>
                </a:solidFill>
                <a:latin typeface="Ubuntu"/>
                <a:ea typeface="Ubuntu"/>
                <a:cs typeface="Ubuntu"/>
                <a:sym typeface="Ubuntu"/>
              </a:rPr>
              <a:t> - </a:t>
            </a:r>
            <a:r>
              <a:rPr b="0" i="0" lang="en" sz="1200" u="sng" cap="none" strike="noStrike">
                <a:solidFill>
                  <a:schemeClr val="hlink"/>
                </a:solidFill>
                <a:latin typeface="Ubuntu"/>
                <a:ea typeface="Ubuntu"/>
                <a:cs typeface="Ubuntu"/>
                <a:sym typeface="Ubuntu"/>
                <a:hlinkClick r:id="rId3"/>
              </a:rPr>
              <a:t>Université PS</a:t>
            </a:r>
            <a:r>
              <a:rPr lang="en" sz="1200" u="sng">
                <a:solidFill>
                  <a:schemeClr val="hlink"/>
                </a:solidFill>
                <a:latin typeface="Ubuntu"/>
                <a:ea typeface="Ubuntu"/>
                <a:cs typeface="Ubuntu"/>
                <a:sym typeface="Ubuntu"/>
                <a:hlinkClick r:id="rId4"/>
              </a:rPr>
              <a:t>L</a:t>
            </a:r>
            <a:endParaRPr sz="1200">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b="0" i="0" lang="en" sz="2000" u="none" cap="none" strike="noStrike">
                <a:solidFill>
                  <a:srgbClr val="011C5D"/>
                </a:solidFill>
                <a:latin typeface="Ubuntu"/>
                <a:ea typeface="Ubuntu"/>
                <a:cs typeface="Ubuntu"/>
                <a:sym typeface="Ubuntu"/>
              </a:rPr>
              <a:t>👨🏼‍💻 </a:t>
            </a:r>
            <a:r>
              <a:rPr lang="en" sz="1200">
                <a:solidFill>
                  <a:srgbClr val="011C5D"/>
                </a:solidFill>
                <a:latin typeface="Ubuntu"/>
                <a:ea typeface="Ubuntu"/>
                <a:cs typeface="Ubuntu"/>
                <a:sym typeface="Ubuntu"/>
              </a:rPr>
              <a:t>LLM Engineer</a:t>
            </a:r>
            <a:r>
              <a:rPr b="0" i="0" lang="en" sz="1200" u="none" cap="none" strike="noStrike">
                <a:solidFill>
                  <a:srgbClr val="011C5D"/>
                </a:solidFill>
                <a:latin typeface="Ubuntu"/>
                <a:ea typeface="Ubuntu"/>
                <a:cs typeface="Ubuntu"/>
                <a:sym typeface="Ubuntu"/>
              </a:rPr>
              <a:t> @</a:t>
            </a:r>
            <a:r>
              <a:rPr lang="en" sz="1200" u="sng">
                <a:solidFill>
                  <a:srgbClr val="011C5D"/>
                </a:solidFill>
                <a:latin typeface="Ubuntu"/>
                <a:ea typeface="Ubuntu"/>
                <a:cs typeface="Ubuntu"/>
                <a:sym typeface="Ubuntu"/>
              </a:rPr>
              <a:t>OctoTechnology</a:t>
            </a:r>
            <a:endParaRPr sz="1200" u="sng">
              <a:solidFill>
                <a:srgbClr val="011C5D"/>
              </a:solidFill>
              <a:latin typeface="Ubuntu"/>
              <a:ea typeface="Ubuntu"/>
              <a:cs typeface="Ubuntu"/>
              <a:sym typeface="Ubuntu"/>
            </a:endParaRPr>
          </a:p>
          <a:p>
            <a:pPr indent="0" lvl="0" marL="0" marR="0" rtl="0" algn="l">
              <a:lnSpc>
                <a:spcPct val="150000"/>
              </a:lnSpc>
              <a:spcBef>
                <a:spcPts val="0"/>
              </a:spcBef>
              <a:spcAft>
                <a:spcPts val="0"/>
              </a:spcAft>
              <a:buClr>
                <a:srgbClr val="000000"/>
              </a:buClr>
              <a:buSzPts val="2400"/>
              <a:buFont typeface="Arial"/>
              <a:buNone/>
            </a:pPr>
            <a:r>
              <a:rPr lang="en" sz="1200">
                <a:solidFill>
                  <a:srgbClr val="011C5D"/>
                </a:solidFill>
                <a:latin typeface="Ubuntu"/>
                <a:ea typeface="Ubuntu"/>
                <a:cs typeface="Ubuntu"/>
                <a:sym typeface="Ubuntu"/>
              </a:rPr>
              <a:t>Le Monde, Casino, Channel, Club Med, Pernod Ricard, Suez</a:t>
            </a:r>
            <a:endParaRPr sz="1200">
              <a:solidFill>
                <a:srgbClr val="011C5D"/>
              </a:solidFill>
              <a:latin typeface="Ubuntu"/>
              <a:ea typeface="Ubuntu"/>
              <a:cs typeface="Ubuntu"/>
              <a:sym typeface="Ubuntu"/>
            </a:endParaRPr>
          </a:p>
        </p:txBody>
      </p:sp>
      <p:pic>
        <p:nvPicPr>
          <p:cNvPr id="103" name="Google Shape;103;p14"/>
          <p:cNvPicPr preferRelativeResize="0"/>
          <p:nvPr/>
        </p:nvPicPr>
        <p:blipFill rotWithShape="1">
          <a:blip r:embed="rId5">
            <a:alphaModFix/>
          </a:blip>
          <a:srcRect b="0" l="0" r="0" t="0"/>
          <a:stretch/>
        </p:blipFill>
        <p:spPr>
          <a:xfrm>
            <a:off x="6300846" y="1876238"/>
            <a:ext cx="790354" cy="557566"/>
          </a:xfrm>
          <a:prstGeom prst="rect">
            <a:avLst/>
          </a:prstGeom>
          <a:noFill/>
          <a:ln>
            <a:noFill/>
          </a:ln>
        </p:spPr>
      </p:pic>
      <p:pic>
        <p:nvPicPr>
          <p:cNvPr id="104" name="Google Shape;104;p14"/>
          <p:cNvPicPr preferRelativeResize="0"/>
          <p:nvPr/>
        </p:nvPicPr>
        <p:blipFill>
          <a:blip r:embed="rId6">
            <a:alphaModFix/>
          </a:blip>
          <a:stretch>
            <a:fillRect/>
          </a:stretch>
        </p:blipFill>
        <p:spPr>
          <a:xfrm>
            <a:off x="1493550" y="1947512"/>
            <a:ext cx="1248475" cy="1248475"/>
          </a:xfrm>
          <a:prstGeom prst="rect">
            <a:avLst/>
          </a:prstGeom>
          <a:noFill/>
          <a:ln>
            <a:noFill/>
          </a:ln>
        </p:spPr>
      </p:pic>
      <p:pic>
        <p:nvPicPr>
          <p:cNvPr id="105" name="Google Shape;105;p14"/>
          <p:cNvPicPr preferRelativeResize="0"/>
          <p:nvPr/>
        </p:nvPicPr>
        <p:blipFill>
          <a:blip r:embed="rId7">
            <a:alphaModFix/>
          </a:blip>
          <a:stretch>
            <a:fillRect/>
          </a:stretch>
        </p:blipFill>
        <p:spPr>
          <a:xfrm>
            <a:off x="6152000" y="2433800"/>
            <a:ext cx="1088049" cy="414715"/>
          </a:xfrm>
          <a:prstGeom prst="rect">
            <a:avLst/>
          </a:prstGeom>
          <a:noFill/>
          <a:ln>
            <a:noFill/>
          </a:ln>
        </p:spPr>
      </p:pic>
      <p:sp>
        <p:nvSpPr>
          <p:cNvPr id="106" name="Google Shape;10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III.2. Information retrieval </a:t>
            </a:r>
            <a:endParaRPr/>
          </a:p>
        </p:txBody>
      </p:sp>
      <p:sp>
        <p:nvSpPr>
          <p:cNvPr id="193" name="Google Shape;19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3"/>
          <p:cNvSpPr txBox="1"/>
          <p:nvPr>
            <p:ph idx="1" type="body"/>
          </p:nvPr>
        </p:nvSpPr>
        <p:spPr>
          <a:xfrm>
            <a:off x="774975" y="1732088"/>
            <a:ext cx="24717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Cosine Similarity</a:t>
            </a:r>
            <a:endParaRPr b="1">
              <a:solidFill>
                <a:srgbClr val="011C5D"/>
              </a:solidFill>
            </a:endParaRPr>
          </a:p>
        </p:txBody>
      </p:sp>
      <p:pic>
        <p:nvPicPr>
          <p:cNvPr id="195" name="Google Shape;195;p23"/>
          <p:cNvPicPr preferRelativeResize="0"/>
          <p:nvPr/>
        </p:nvPicPr>
        <p:blipFill>
          <a:blip r:embed="rId3">
            <a:alphaModFix/>
          </a:blip>
          <a:stretch>
            <a:fillRect/>
          </a:stretch>
        </p:blipFill>
        <p:spPr>
          <a:xfrm>
            <a:off x="4359850" y="1532837"/>
            <a:ext cx="2910698" cy="1159900"/>
          </a:xfrm>
          <a:prstGeom prst="rect">
            <a:avLst/>
          </a:prstGeom>
          <a:noFill/>
          <a:ln>
            <a:noFill/>
          </a:ln>
        </p:spPr>
      </p:pic>
      <p:pic>
        <p:nvPicPr>
          <p:cNvPr id="196" name="Google Shape;196;p23"/>
          <p:cNvPicPr preferRelativeResize="0"/>
          <p:nvPr/>
        </p:nvPicPr>
        <p:blipFill>
          <a:blip r:embed="rId4">
            <a:alphaModFix/>
          </a:blip>
          <a:stretch>
            <a:fillRect/>
          </a:stretch>
        </p:blipFill>
        <p:spPr>
          <a:xfrm>
            <a:off x="4919875" y="2933887"/>
            <a:ext cx="2471700" cy="676775"/>
          </a:xfrm>
          <a:prstGeom prst="rect">
            <a:avLst/>
          </a:prstGeom>
          <a:noFill/>
          <a:ln>
            <a:noFill/>
          </a:ln>
        </p:spPr>
      </p:pic>
      <p:sp>
        <p:nvSpPr>
          <p:cNvPr id="197" name="Google Shape;197;p23"/>
          <p:cNvSpPr txBox="1"/>
          <p:nvPr>
            <p:ph idx="1" type="body"/>
          </p:nvPr>
        </p:nvSpPr>
        <p:spPr>
          <a:xfrm>
            <a:off x="774975" y="2986138"/>
            <a:ext cx="24717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Euclidean</a:t>
            </a:r>
            <a:r>
              <a:rPr lang="en">
                <a:solidFill>
                  <a:srgbClr val="011C5D"/>
                </a:solidFill>
              </a:rPr>
              <a:t> distance</a:t>
            </a:r>
            <a:endParaRPr b="1">
              <a:solidFill>
                <a:srgbClr val="011C5D"/>
              </a:solidFill>
            </a:endParaRPr>
          </a:p>
        </p:txBody>
      </p:sp>
      <p:pic>
        <p:nvPicPr>
          <p:cNvPr id="198" name="Google Shape;198;p23"/>
          <p:cNvPicPr preferRelativeResize="0"/>
          <p:nvPr/>
        </p:nvPicPr>
        <p:blipFill>
          <a:blip r:embed="rId5">
            <a:alphaModFix/>
          </a:blip>
          <a:stretch>
            <a:fillRect/>
          </a:stretch>
        </p:blipFill>
        <p:spPr>
          <a:xfrm>
            <a:off x="-1" y="514200"/>
            <a:ext cx="923750" cy="84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III.2. Information retrieval </a:t>
            </a:r>
            <a:endParaRPr/>
          </a:p>
        </p:txBody>
      </p:sp>
      <p:sp>
        <p:nvSpPr>
          <p:cNvPr id="204" name="Google Shape;2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24"/>
          <p:cNvSpPr txBox="1"/>
          <p:nvPr/>
        </p:nvSpPr>
        <p:spPr>
          <a:xfrm>
            <a:off x="4950775" y="4416125"/>
            <a:ext cx="3891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The Use of MMR, Diversity-Based Reranking for Reordering Documents and Producing Summaries</a:t>
            </a:r>
            <a:endParaRPr sz="800">
              <a:solidFill>
                <a:schemeClr val="dk2"/>
              </a:solidFill>
            </a:endParaRPr>
          </a:p>
        </p:txBody>
      </p:sp>
      <p:pic>
        <p:nvPicPr>
          <p:cNvPr id="206" name="Google Shape;206;p24"/>
          <p:cNvPicPr preferRelativeResize="0"/>
          <p:nvPr/>
        </p:nvPicPr>
        <p:blipFill>
          <a:blip r:embed="rId4">
            <a:alphaModFix/>
          </a:blip>
          <a:stretch>
            <a:fillRect/>
          </a:stretch>
        </p:blipFill>
        <p:spPr>
          <a:xfrm>
            <a:off x="445025" y="1489725"/>
            <a:ext cx="8253951" cy="1131225"/>
          </a:xfrm>
          <a:prstGeom prst="rect">
            <a:avLst/>
          </a:prstGeom>
          <a:noFill/>
          <a:ln>
            <a:noFill/>
          </a:ln>
        </p:spPr>
      </p:pic>
      <p:sp>
        <p:nvSpPr>
          <p:cNvPr id="207" name="Google Shape;207;p24"/>
          <p:cNvSpPr txBox="1"/>
          <p:nvPr>
            <p:ph idx="1" type="body"/>
          </p:nvPr>
        </p:nvSpPr>
        <p:spPr>
          <a:xfrm>
            <a:off x="923750" y="636188"/>
            <a:ext cx="3501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Maximal Marginal Relevance</a:t>
            </a:r>
            <a:endParaRPr b="1">
              <a:solidFill>
                <a:srgbClr val="011C5D"/>
              </a:solidFill>
            </a:endParaRPr>
          </a:p>
        </p:txBody>
      </p:sp>
      <p:sp>
        <p:nvSpPr>
          <p:cNvPr id="208" name="Google Shape;208;p24"/>
          <p:cNvSpPr txBox="1"/>
          <p:nvPr>
            <p:ph idx="1" type="body"/>
          </p:nvPr>
        </p:nvSpPr>
        <p:spPr>
          <a:xfrm>
            <a:off x="235350" y="2642975"/>
            <a:ext cx="8157000" cy="194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11C5D"/>
                </a:solidFill>
              </a:rPr>
              <a:t>The goal of this metric is to retrieve dissimilar </a:t>
            </a:r>
            <a:r>
              <a:rPr b="1" lang="en" sz="1200">
                <a:solidFill>
                  <a:srgbClr val="011C5D"/>
                </a:solidFill>
              </a:rPr>
              <a:t>documents and increase diversity</a:t>
            </a:r>
            <a:endParaRPr b="1" sz="1200">
              <a:solidFill>
                <a:srgbClr val="011C5D"/>
              </a:solidFill>
            </a:endParaRPr>
          </a:p>
          <a:p>
            <a:pPr indent="0" lvl="0" marL="0" rtl="0" algn="l">
              <a:spcBef>
                <a:spcPts val="0"/>
              </a:spcBef>
              <a:spcAft>
                <a:spcPts val="0"/>
              </a:spcAft>
              <a:buNone/>
            </a:pPr>
            <a:r>
              <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D is the set of all candidate documents, R is the set of already selected documents, q is the query</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Sim</a:t>
            </a:r>
            <a:r>
              <a:rPr baseline="-25000" lang="en" sz="1200">
                <a:solidFill>
                  <a:srgbClr val="011C5D"/>
                </a:solidFill>
              </a:rPr>
              <a:t>1 </a:t>
            </a:r>
            <a:r>
              <a:rPr lang="en" sz="1200">
                <a:solidFill>
                  <a:srgbClr val="011C5D"/>
                </a:solidFill>
              </a:rPr>
              <a:t>is the similarity function between a document and the query</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Sim</a:t>
            </a:r>
            <a:r>
              <a:rPr baseline="-25000" lang="en" sz="1200">
                <a:solidFill>
                  <a:srgbClr val="011C5D"/>
                </a:solidFill>
              </a:rPr>
              <a:t>2 </a:t>
            </a:r>
            <a:r>
              <a:rPr lang="en" sz="1200">
                <a:solidFill>
                  <a:srgbClr val="011C5D"/>
                </a:solidFill>
              </a:rPr>
              <a:t>is the similarity function between two documents.  </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di and  dj are documents in D and R respectively</a:t>
            </a:r>
            <a:endParaRPr sz="1200">
              <a:solidFill>
                <a:srgbClr val="011C5D"/>
              </a:solidFill>
            </a:endParaRPr>
          </a:p>
          <a:p>
            <a:pPr indent="0" lvl="0" marL="0" rtl="0" algn="l">
              <a:spcBef>
                <a:spcPts val="0"/>
              </a:spcBef>
              <a:spcAft>
                <a:spcPts val="0"/>
              </a:spcAft>
              <a:buClr>
                <a:schemeClr val="dk1"/>
              </a:buClr>
              <a:buSzPts val="1100"/>
              <a:buFont typeface="Arial"/>
              <a:buNone/>
            </a:pPr>
            <a:r>
              <a:t/>
            </a:r>
            <a:endParaRPr sz="1200">
              <a:solidFill>
                <a:srgbClr val="011C5D"/>
              </a:solidFill>
            </a:endParaRPr>
          </a:p>
          <a:p>
            <a:pPr indent="0" lvl="0" marL="0" rtl="0" algn="l">
              <a:spcBef>
                <a:spcPts val="0"/>
              </a:spcBef>
              <a:spcAft>
                <a:spcPts val="0"/>
              </a:spcAft>
              <a:buClr>
                <a:schemeClr val="dk1"/>
              </a:buClr>
              <a:buSzPts val="1100"/>
              <a:buFont typeface="Arial"/>
              <a:buNone/>
            </a:pPr>
            <a:r>
              <a:rPr lang="en" sz="1200">
                <a:solidFill>
                  <a:srgbClr val="011C5D"/>
                </a:solidFill>
              </a:rPr>
              <a:t>The parameter λ (mmr_threshold) controls the trade-off between relevance (the first term) and diversity (the second term). If mmr_threshold is close to 1, more emphasis is put on relevance, while a mmr_threshold close to 0 puts more emphasis on diversity.</a:t>
            </a:r>
            <a:endParaRPr sz="1200">
              <a:solidFill>
                <a:srgbClr val="011C5D"/>
              </a:solidFill>
            </a:endParaRPr>
          </a:p>
          <a:p>
            <a:pPr indent="0" lvl="0" marL="0" rtl="0" algn="l">
              <a:spcBef>
                <a:spcPts val="0"/>
              </a:spcBef>
              <a:spcAft>
                <a:spcPts val="0"/>
              </a:spcAft>
              <a:buNone/>
            </a:pPr>
            <a:r>
              <a:t/>
            </a:r>
            <a:endParaRPr sz="1200">
              <a:solidFill>
                <a:srgbClr val="011C5D"/>
              </a:solidFill>
            </a:endParaRPr>
          </a:p>
        </p:txBody>
      </p:sp>
      <p:pic>
        <p:nvPicPr>
          <p:cNvPr id="209" name="Google Shape;209;p24"/>
          <p:cNvPicPr preferRelativeResize="0"/>
          <p:nvPr/>
        </p:nvPicPr>
        <p:blipFill>
          <a:blip r:embed="rId5">
            <a:alphaModFix/>
          </a:blip>
          <a:stretch>
            <a:fillRect/>
          </a:stretch>
        </p:blipFill>
        <p:spPr>
          <a:xfrm>
            <a:off x="-1" y="514200"/>
            <a:ext cx="923750" cy="84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III.2. Information retrieval </a:t>
            </a:r>
            <a:endParaRPr/>
          </a:p>
        </p:txBody>
      </p:sp>
      <p:sp>
        <p:nvSpPr>
          <p:cNvPr id="215" name="Google Shape;21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5"/>
          <p:cNvSpPr txBox="1"/>
          <p:nvPr>
            <p:ph idx="1" type="body"/>
          </p:nvPr>
        </p:nvSpPr>
        <p:spPr>
          <a:xfrm>
            <a:off x="223275" y="1428150"/>
            <a:ext cx="3501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Sparse vs Dense retrieval </a:t>
            </a:r>
            <a:endParaRPr b="1">
              <a:solidFill>
                <a:srgbClr val="011C5D"/>
              </a:solidFill>
            </a:endParaRPr>
          </a:p>
        </p:txBody>
      </p:sp>
      <p:sp>
        <p:nvSpPr>
          <p:cNvPr id="217" name="Google Shape;217;p25"/>
          <p:cNvSpPr txBox="1"/>
          <p:nvPr>
            <p:ph idx="1" type="body"/>
          </p:nvPr>
        </p:nvSpPr>
        <p:spPr>
          <a:xfrm>
            <a:off x="223275" y="2087700"/>
            <a:ext cx="8157000" cy="15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11C5D"/>
                </a:solidFill>
              </a:rPr>
              <a:t>Sparse Retrieval </a:t>
            </a:r>
            <a:r>
              <a:rPr lang="en" sz="1200">
                <a:solidFill>
                  <a:srgbClr val="011C5D"/>
                </a:solidFill>
              </a:rPr>
              <a:t>(TF IDF, BM 25, …) are methods to retrieve similar documents based on </a:t>
            </a:r>
            <a:r>
              <a:rPr b="1" lang="en" sz="1200">
                <a:solidFill>
                  <a:srgbClr val="011C5D"/>
                </a:solidFill>
              </a:rPr>
              <a:t>keywords only. </a:t>
            </a:r>
            <a:endParaRPr sz="1200">
              <a:solidFill>
                <a:srgbClr val="011C5D"/>
              </a:solidFill>
            </a:endParaRPr>
          </a:p>
          <a:p>
            <a:pPr indent="0" lvl="0" marL="0" rtl="0" algn="l">
              <a:spcBef>
                <a:spcPts val="0"/>
              </a:spcBef>
              <a:spcAft>
                <a:spcPts val="0"/>
              </a:spcAft>
              <a:buNone/>
            </a:pPr>
            <a:r>
              <a:rPr b="1" lang="en" sz="1200">
                <a:solidFill>
                  <a:srgbClr val="011C5D"/>
                </a:solidFill>
              </a:rPr>
              <a:t>Dense Retrieval </a:t>
            </a:r>
            <a:r>
              <a:rPr lang="en" sz="1200">
                <a:solidFill>
                  <a:srgbClr val="011C5D"/>
                </a:solidFill>
              </a:rPr>
              <a:t>(Cos Sim, Euclidean distance) allows to retrieve document using semantic embedding representation of documents and query. </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Clr>
                <a:schemeClr val="dk1"/>
              </a:buClr>
              <a:buSzPts val="1100"/>
              <a:buFont typeface="Arial"/>
              <a:buNone/>
            </a:pPr>
            <a:r>
              <a:rPr b="1" lang="en" sz="1200">
                <a:solidFill>
                  <a:srgbClr val="011C5D"/>
                </a:solidFill>
              </a:rPr>
              <a:t>Hybrid Search </a:t>
            </a:r>
            <a:r>
              <a:rPr lang="en" sz="1200">
                <a:solidFill>
                  <a:srgbClr val="011C5D"/>
                </a:solidFill>
              </a:rPr>
              <a:t>is a method involving both sparse and dense retrievers to provide both advantages of the two approaches</a:t>
            </a:r>
            <a:endParaRPr sz="1200">
              <a:solidFill>
                <a:srgbClr val="011C5D"/>
              </a:solidFill>
            </a:endParaRPr>
          </a:p>
        </p:txBody>
      </p:sp>
      <p:pic>
        <p:nvPicPr>
          <p:cNvPr id="218" name="Google Shape;218;p25"/>
          <p:cNvPicPr preferRelativeResize="0"/>
          <p:nvPr/>
        </p:nvPicPr>
        <p:blipFill>
          <a:blip r:embed="rId3">
            <a:alphaModFix/>
          </a:blip>
          <a:stretch>
            <a:fillRect/>
          </a:stretch>
        </p:blipFill>
        <p:spPr>
          <a:xfrm>
            <a:off x="4398363" y="711564"/>
            <a:ext cx="4547714" cy="868438"/>
          </a:xfrm>
          <a:prstGeom prst="rect">
            <a:avLst/>
          </a:prstGeom>
          <a:noFill/>
          <a:ln>
            <a:noFill/>
          </a:ln>
        </p:spPr>
      </p:pic>
      <p:sp>
        <p:nvSpPr>
          <p:cNvPr id="219" name="Google Shape;219;p25"/>
          <p:cNvSpPr txBox="1"/>
          <p:nvPr>
            <p:ph idx="1" type="body"/>
          </p:nvPr>
        </p:nvSpPr>
        <p:spPr>
          <a:xfrm>
            <a:off x="5889681" y="1467700"/>
            <a:ext cx="15651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11C5D"/>
                </a:solidFill>
              </a:rPr>
              <a:t>Sparse embedding (lots of 0)</a:t>
            </a:r>
            <a:endParaRPr b="1" sz="1200">
              <a:solidFill>
                <a:srgbClr val="011C5D"/>
              </a:solidFill>
            </a:endParaRPr>
          </a:p>
        </p:txBody>
      </p:sp>
      <p:sp>
        <p:nvSpPr>
          <p:cNvPr id="220" name="Google Shape;220;p25"/>
          <p:cNvSpPr txBox="1"/>
          <p:nvPr>
            <p:ph idx="1" type="body"/>
          </p:nvPr>
        </p:nvSpPr>
        <p:spPr>
          <a:xfrm>
            <a:off x="223275" y="3701500"/>
            <a:ext cx="9024600" cy="107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Q. If I want to retrieve document based on the user query ‘</a:t>
            </a:r>
            <a:r>
              <a:rPr i="1" lang="en" sz="1300">
                <a:solidFill>
                  <a:schemeClr val="dk1"/>
                </a:solidFill>
              </a:rPr>
              <a:t>LeCun Meta’</a:t>
            </a:r>
            <a:r>
              <a:rPr lang="en" sz="1300">
                <a:solidFill>
                  <a:schemeClr val="dk1"/>
                </a:solidFill>
              </a:rPr>
              <a:t>, what kind of retriever do I use ? </a:t>
            </a:r>
            <a:endParaRPr sz="1300">
              <a:solidFill>
                <a:schemeClr val="dk1"/>
              </a:solidFill>
            </a:endParaRPr>
          </a:p>
          <a:p>
            <a:pPr indent="0" lvl="0" marL="0" rtl="0" algn="l">
              <a:spcBef>
                <a:spcPts val="0"/>
              </a:spcBef>
              <a:spcAft>
                <a:spcPts val="0"/>
              </a:spcAft>
              <a:buNone/>
            </a:pPr>
            <a:r>
              <a:rPr lang="en" sz="1300">
                <a:solidFill>
                  <a:schemeClr val="dk1"/>
                </a:solidFill>
              </a:rPr>
              <a:t>Q. If I want to retrieve document based on the user query ‘</a:t>
            </a:r>
            <a:r>
              <a:rPr i="1" lang="en" sz="1300">
                <a:solidFill>
                  <a:schemeClr val="dk1"/>
                </a:solidFill>
              </a:rPr>
              <a:t>What are the most wonderful shots of Lebron James ?</a:t>
            </a:r>
            <a:r>
              <a:rPr lang="en" sz="1300">
                <a:solidFill>
                  <a:schemeClr val="dk1"/>
                </a:solidFill>
              </a:rPr>
              <a:t>’, what kind of retriever do I use ? </a:t>
            </a:r>
            <a:endParaRPr sz="1300">
              <a:solidFill>
                <a:schemeClr val="dk1"/>
              </a:solidFill>
            </a:endParaRPr>
          </a:p>
          <a:p>
            <a:pPr indent="0" lvl="0" marL="0" rtl="0" algn="l">
              <a:spcBef>
                <a:spcPts val="0"/>
              </a:spcBef>
              <a:spcAft>
                <a:spcPts val="0"/>
              </a:spcAft>
              <a:buNone/>
            </a:pPr>
            <a:r>
              <a:rPr lang="en" sz="1300">
                <a:solidFill>
                  <a:schemeClr val="dk1"/>
                </a:solidFill>
              </a:rPr>
              <a:t>Q. If I want to retrieve document based on the user query ‘</a:t>
            </a:r>
            <a:r>
              <a:rPr i="1" lang="en" sz="1300">
                <a:solidFill>
                  <a:schemeClr val="dk1"/>
                </a:solidFill>
              </a:rPr>
              <a:t>What is the capital city of the biggest city in the world ?</a:t>
            </a:r>
            <a:r>
              <a:rPr lang="en" sz="1300">
                <a:solidFill>
                  <a:schemeClr val="dk1"/>
                </a:solidFill>
              </a:rPr>
              <a:t>’, what kind of retriever do I use ? </a:t>
            </a:r>
            <a:endParaRPr sz="1300">
              <a:solidFill>
                <a:schemeClr val="dk1"/>
              </a:solidFill>
            </a:endParaRPr>
          </a:p>
        </p:txBody>
      </p:sp>
      <p:pic>
        <p:nvPicPr>
          <p:cNvPr id="221" name="Google Shape;221;p25"/>
          <p:cNvPicPr preferRelativeResize="0"/>
          <p:nvPr/>
        </p:nvPicPr>
        <p:blipFill>
          <a:blip r:embed="rId4">
            <a:alphaModFix/>
          </a:blip>
          <a:stretch>
            <a:fillRect/>
          </a:stretch>
        </p:blipFill>
        <p:spPr>
          <a:xfrm>
            <a:off x="-1" y="514200"/>
            <a:ext cx="923750" cy="84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III.2. Information retrieval </a:t>
            </a:r>
            <a:endParaRPr/>
          </a:p>
        </p:txBody>
      </p:sp>
      <p:sp>
        <p:nvSpPr>
          <p:cNvPr id="227" name="Google Shape;22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6"/>
          <p:cNvSpPr txBox="1"/>
          <p:nvPr>
            <p:ph idx="1" type="body"/>
          </p:nvPr>
        </p:nvSpPr>
        <p:spPr>
          <a:xfrm>
            <a:off x="960900" y="636188"/>
            <a:ext cx="42975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Sparse Lexical and Expansion (SPLADE)</a:t>
            </a:r>
            <a:endParaRPr>
              <a:solidFill>
                <a:srgbClr val="011C5D"/>
              </a:solidFill>
            </a:endParaRPr>
          </a:p>
        </p:txBody>
      </p:sp>
      <p:sp>
        <p:nvSpPr>
          <p:cNvPr id="229" name="Google Shape;229;p26"/>
          <p:cNvSpPr txBox="1"/>
          <p:nvPr/>
        </p:nvSpPr>
        <p:spPr>
          <a:xfrm>
            <a:off x="476250" y="2537275"/>
            <a:ext cx="2463300" cy="23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30" name="Google Shape;230;p26"/>
          <p:cNvSpPr txBox="1"/>
          <p:nvPr/>
        </p:nvSpPr>
        <p:spPr>
          <a:xfrm>
            <a:off x="286825" y="4704700"/>
            <a:ext cx="2250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SPLADE for Sparse Vector Search Explained</a:t>
            </a:r>
            <a:endParaRPr sz="800">
              <a:solidFill>
                <a:schemeClr val="dk2"/>
              </a:solidFill>
            </a:endParaRPr>
          </a:p>
        </p:txBody>
      </p:sp>
      <p:pic>
        <p:nvPicPr>
          <p:cNvPr id="231" name="Google Shape;231;p26"/>
          <p:cNvPicPr preferRelativeResize="0"/>
          <p:nvPr/>
        </p:nvPicPr>
        <p:blipFill>
          <a:blip r:embed="rId4">
            <a:alphaModFix/>
          </a:blip>
          <a:stretch>
            <a:fillRect/>
          </a:stretch>
        </p:blipFill>
        <p:spPr>
          <a:xfrm>
            <a:off x="1622175" y="2482300"/>
            <a:ext cx="5899650" cy="2089312"/>
          </a:xfrm>
          <a:prstGeom prst="rect">
            <a:avLst/>
          </a:prstGeom>
          <a:noFill/>
          <a:ln>
            <a:noFill/>
          </a:ln>
        </p:spPr>
      </p:pic>
      <p:sp>
        <p:nvSpPr>
          <p:cNvPr id="232" name="Google Shape;232;p26"/>
          <p:cNvSpPr txBox="1"/>
          <p:nvPr>
            <p:ph idx="1" type="body"/>
          </p:nvPr>
        </p:nvSpPr>
        <p:spPr>
          <a:xfrm>
            <a:off x="223275" y="1467700"/>
            <a:ext cx="8157000" cy="15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11C5D"/>
                </a:solidFill>
              </a:rPr>
              <a:t>Vector database </a:t>
            </a:r>
            <a:r>
              <a:rPr lang="en" sz="1200">
                <a:solidFill>
                  <a:srgbClr val="011C5D"/>
                </a:solidFill>
              </a:rPr>
              <a:t>are super efficient compare to Splade at the moment</a:t>
            </a:r>
            <a:endParaRPr sz="1200">
              <a:solidFill>
                <a:srgbClr val="011C5D"/>
              </a:solidFill>
            </a:endParaRPr>
          </a:p>
          <a:p>
            <a:pPr indent="0" lvl="0" marL="0" rtl="0" algn="l">
              <a:spcBef>
                <a:spcPts val="0"/>
              </a:spcBef>
              <a:spcAft>
                <a:spcPts val="0"/>
              </a:spcAft>
              <a:buNone/>
            </a:pPr>
            <a:r>
              <a:rPr lang="en" sz="1200">
                <a:solidFill>
                  <a:srgbClr val="011C5D"/>
                </a:solidFill>
              </a:rPr>
              <a:t>With sparse methods, you cannot get synonyms from a words.</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rPr lang="en" sz="1200">
                <a:solidFill>
                  <a:srgbClr val="011C5D"/>
                </a:solidFill>
              </a:rPr>
              <a:t>SPLADE:</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Use Bert to get similar words like synonyms</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Provide these synonyms to a sparse methods </a:t>
            </a:r>
            <a:endParaRPr sz="1200">
              <a:solidFill>
                <a:srgbClr val="011C5D"/>
              </a:solidFill>
            </a:endParaRPr>
          </a:p>
          <a:p>
            <a:pPr indent="0" lvl="0" marL="0" rtl="0" algn="l">
              <a:spcBef>
                <a:spcPts val="0"/>
              </a:spcBef>
              <a:spcAft>
                <a:spcPts val="0"/>
              </a:spcAft>
              <a:buNone/>
            </a:pPr>
            <a:r>
              <a:t/>
            </a:r>
            <a:endParaRPr sz="1200">
              <a:solidFill>
                <a:srgbClr val="011C5D"/>
              </a:solidFill>
            </a:endParaRPr>
          </a:p>
        </p:txBody>
      </p:sp>
      <p:sp>
        <p:nvSpPr>
          <p:cNvPr id="233" name="Google Shape;233;p26"/>
          <p:cNvSpPr txBox="1"/>
          <p:nvPr/>
        </p:nvSpPr>
        <p:spPr>
          <a:xfrm>
            <a:off x="4684400" y="4704700"/>
            <a:ext cx="2250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Formal &amp; Al, 2021, SPLADE V2</a:t>
            </a:r>
            <a:endParaRPr sz="800">
              <a:solidFill>
                <a:schemeClr val="dk2"/>
              </a:solidFill>
            </a:endParaRPr>
          </a:p>
        </p:txBody>
      </p:sp>
      <p:pic>
        <p:nvPicPr>
          <p:cNvPr id="234" name="Google Shape;234;p26"/>
          <p:cNvPicPr preferRelativeResize="0"/>
          <p:nvPr/>
        </p:nvPicPr>
        <p:blipFill>
          <a:blip r:embed="rId6">
            <a:alphaModFix/>
          </a:blip>
          <a:stretch>
            <a:fillRect/>
          </a:stretch>
        </p:blipFill>
        <p:spPr>
          <a:xfrm>
            <a:off x="-1" y="514200"/>
            <a:ext cx="923750" cy="84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III.2. Information retrieval </a:t>
            </a:r>
            <a:endParaRPr/>
          </a:p>
        </p:txBody>
      </p:sp>
      <p:sp>
        <p:nvSpPr>
          <p:cNvPr id="240" name="Google Shape;24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27"/>
          <p:cNvSpPr txBox="1"/>
          <p:nvPr>
            <p:ph idx="1" type="body"/>
          </p:nvPr>
        </p:nvSpPr>
        <p:spPr>
          <a:xfrm>
            <a:off x="120000" y="1223188"/>
            <a:ext cx="74757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Deep Bidirectional Language-Knowledge Graph Pretraining (DRAGON)</a:t>
            </a:r>
            <a:endParaRPr>
              <a:solidFill>
                <a:srgbClr val="011C5D"/>
              </a:solidFill>
            </a:endParaRPr>
          </a:p>
        </p:txBody>
      </p:sp>
      <p:sp>
        <p:nvSpPr>
          <p:cNvPr id="242" name="Google Shape;242;p27"/>
          <p:cNvSpPr txBox="1"/>
          <p:nvPr/>
        </p:nvSpPr>
        <p:spPr>
          <a:xfrm>
            <a:off x="476250" y="2537275"/>
            <a:ext cx="2463300" cy="23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43" name="Google Shape;243;p27"/>
          <p:cNvSpPr txBox="1"/>
          <p:nvPr/>
        </p:nvSpPr>
        <p:spPr>
          <a:xfrm>
            <a:off x="286825" y="4704700"/>
            <a:ext cx="2521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Lin &amp; Al, 2023, How to Train Your DRAGON</a:t>
            </a:r>
            <a:endParaRPr sz="800">
              <a:solidFill>
                <a:schemeClr val="dk2"/>
              </a:solidFill>
            </a:endParaRPr>
          </a:p>
        </p:txBody>
      </p:sp>
      <p:sp>
        <p:nvSpPr>
          <p:cNvPr id="244" name="Google Shape;244;p27"/>
          <p:cNvSpPr txBox="1"/>
          <p:nvPr>
            <p:ph idx="1" type="body"/>
          </p:nvPr>
        </p:nvSpPr>
        <p:spPr>
          <a:xfrm>
            <a:off x="223275" y="1467700"/>
            <a:ext cx="8157000" cy="15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11C5D"/>
                </a:solidFill>
              </a:rPr>
              <a:t>Dense retriever</a:t>
            </a:r>
            <a:endParaRPr sz="1200">
              <a:solidFill>
                <a:srgbClr val="011C5D"/>
              </a:solidFill>
            </a:endParaRPr>
          </a:p>
          <a:p>
            <a:pPr indent="0" lvl="0" marL="0" rtl="0" algn="l">
              <a:spcBef>
                <a:spcPts val="0"/>
              </a:spcBef>
              <a:spcAft>
                <a:spcPts val="0"/>
              </a:spcAft>
              <a:buNone/>
            </a:pPr>
            <a:r>
              <a:rPr lang="en" sz="1200">
                <a:solidFill>
                  <a:srgbClr val="011C5D"/>
                </a:solidFill>
              </a:rPr>
              <a:t>Progressive Data Augmentation strategy for training sampling very difficult negatives</a:t>
            </a:r>
            <a:endParaRPr sz="1200">
              <a:solidFill>
                <a:srgbClr val="011C5D"/>
              </a:solidFill>
            </a:endParaRPr>
          </a:p>
          <a:p>
            <a:pPr indent="0" lvl="0" marL="0" rtl="0" algn="l">
              <a:spcBef>
                <a:spcPts val="0"/>
              </a:spcBef>
              <a:spcAft>
                <a:spcPts val="0"/>
              </a:spcAft>
              <a:buNone/>
            </a:pPr>
            <a:r>
              <a:t/>
            </a:r>
            <a:endParaRPr sz="1200">
              <a:solidFill>
                <a:srgbClr val="011C5D"/>
              </a:solidFill>
            </a:endParaRPr>
          </a:p>
        </p:txBody>
      </p:sp>
      <p:pic>
        <p:nvPicPr>
          <p:cNvPr id="245" name="Google Shape;245;p27"/>
          <p:cNvPicPr preferRelativeResize="0"/>
          <p:nvPr/>
        </p:nvPicPr>
        <p:blipFill>
          <a:blip r:embed="rId4">
            <a:alphaModFix/>
          </a:blip>
          <a:stretch>
            <a:fillRect/>
          </a:stretch>
        </p:blipFill>
        <p:spPr>
          <a:xfrm>
            <a:off x="1504300" y="2445504"/>
            <a:ext cx="5131500" cy="2259200"/>
          </a:xfrm>
          <a:prstGeom prst="rect">
            <a:avLst/>
          </a:prstGeom>
          <a:noFill/>
          <a:ln>
            <a:noFill/>
          </a:ln>
        </p:spPr>
      </p:pic>
      <p:sp>
        <p:nvSpPr>
          <p:cNvPr id="246" name="Google Shape;246;p27"/>
          <p:cNvSpPr txBox="1"/>
          <p:nvPr/>
        </p:nvSpPr>
        <p:spPr>
          <a:xfrm>
            <a:off x="3387050" y="4706125"/>
            <a:ext cx="4608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Yasunaga, 2023, DRAGON: Training a Foundation Model from Text and Knowledge Graph [Blog]</a:t>
            </a:r>
            <a:endParaRPr sz="800">
              <a:solidFill>
                <a:schemeClr val="dk2"/>
              </a:solidFill>
            </a:endParaRPr>
          </a:p>
        </p:txBody>
      </p:sp>
      <p:pic>
        <p:nvPicPr>
          <p:cNvPr id="247" name="Google Shape;247;p27"/>
          <p:cNvPicPr preferRelativeResize="0"/>
          <p:nvPr/>
        </p:nvPicPr>
        <p:blipFill>
          <a:blip r:embed="rId6">
            <a:alphaModFix/>
          </a:blip>
          <a:stretch>
            <a:fillRect/>
          </a:stretch>
        </p:blipFill>
        <p:spPr>
          <a:xfrm>
            <a:off x="-1" y="514200"/>
            <a:ext cx="923750" cy="84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III.2. Information retrieval </a:t>
            </a:r>
            <a:endParaRPr/>
          </a:p>
        </p:txBody>
      </p:sp>
      <p:sp>
        <p:nvSpPr>
          <p:cNvPr id="253" name="Google Shape;25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8"/>
          <p:cNvSpPr txBox="1"/>
          <p:nvPr>
            <p:ph idx="1" type="body"/>
          </p:nvPr>
        </p:nvSpPr>
        <p:spPr>
          <a:xfrm>
            <a:off x="923750" y="659063"/>
            <a:ext cx="3501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Best retrieval methods</a:t>
            </a:r>
            <a:endParaRPr b="1">
              <a:solidFill>
                <a:srgbClr val="011C5D"/>
              </a:solidFill>
            </a:endParaRPr>
          </a:p>
        </p:txBody>
      </p:sp>
      <p:sp>
        <p:nvSpPr>
          <p:cNvPr id="255" name="Google Shape;255;p28"/>
          <p:cNvSpPr txBox="1"/>
          <p:nvPr>
            <p:ph idx="1" type="body"/>
          </p:nvPr>
        </p:nvSpPr>
        <p:spPr>
          <a:xfrm>
            <a:off x="120025" y="1409025"/>
            <a:ext cx="7560900" cy="12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11C5D"/>
                </a:solidFill>
              </a:rPr>
              <a:t>Leaderboard for best Information Retrieval methods: </a:t>
            </a:r>
            <a:r>
              <a:rPr lang="en" sz="1200" u="sng">
                <a:solidFill>
                  <a:schemeClr val="hlink"/>
                </a:solidFill>
                <a:hlinkClick r:id="rId3"/>
              </a:rPr>
              <a:t>https://eval.ai/web/challenges/challenge-page/1897/leaderboard/4475</a:t>
            </a:r>
            <a:r>
              <a:rPr lang="en" sz="1200">
                <a:solidFill>
                  <a:srgbClr val="011C5D"/>
                </a:solidFill>
              </a:rPr>
              <a:t> </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t/>
            </a:r>
            <a:endParaRPr sz="1200">
              <a:solidFill>
                <a:srgbClr val="011C5D"/>
              </a:solidFill>
            </a:endParaRPr>
          </a:p>
        </p:txBody>
      </p:sp>
      <p:pic>
        <p:nvPicPr>
          <p:cNvPr id="256" name="Google Shape;256;p28"/>
          <p:cNvPicPr preferRelativeResize="0"/>
          <p:nvPr/>
        </p:nvPicPr>
        <p:blipFill>
          <a:blip r:embed="rId4">
            <a:alphaModFix/>
          </a:blip>
          <a:stretch>
            <a:fillRect/>
          </a:stretch>
        </p:blipFill>
        <p:spPr>
          <a:xfrm>
            <a:off x="1912562" y="2018076"/>
            <a:ext cx="3975825" cy="2223301"/>
          </a:xfrm>
          <a:prstGeom prst="rect">
            <a:avLst/>
          </a:prstGeom>
          <a:noFill/>
          <a:ln>
            <a:noFill/>
          </a:ln>
        </p:spPr>
      </p:pic>
      <p:sp>
        <p:nvSpPr>
          <p:cNvPr id="257" name="Google Shape;257;p28"/>
          <p:cNvSpPr txBox="1"/>
          <p:nvPr/>
        </p:nvSpPr>
        <p:spPr>
          <a:xfrm>
            <a:off x="476250" y="2537275"/>
            <a:ext cx="2463300" cy="23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58" name="Google Shape;258;p28"/>
          <p:cNvPicPr preferRelativeResize="0"/>
          <p:nvPr/>
        </p:nvPicPr>
        <p:blipFill>
          <a:blip r:embed="rId5">
            <a:alphaModFix/>
          </a:blip>
          <a:stretch>
            <a:fillRect/>
          </a:stretch>
        </p:blipFill>
        <p:spPr>
          <a:xfrm>
            <a:off x="-1" y="514200"/>
            <a:ext cx="923750" cy="84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III.3. Vectorstore &amp; Search optimization</a:t>
            </a:r>
            <a:endParaRPr/>
          </a:p>
        </p:txBody>
      </p:sp>
      <p:sp>
        <p:nvSpPr>
          <p:cNvPr id="264" name="Google Shape;26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29"/>
          <p:cNvSpPr txBox="1"/>
          <p:nvPr>
            <p:ph idx="1" type="body"/>
          </p:nvPr>
        </p:nvSpPr>
        <p:spPr>
          <a:xfrm>
            <a:off x="1112100" y="630300"/>
            <a:ext cx="2562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Vector Database</a:t>
            </a:r>
            <a:r>
              <a:rPr lang="en">
                <a:solidFill>
                  <a:srgbClr val="011C5D"/>
                </a:solidFill>
              </a:rPr>
              <a:t> </a:t>
            </a:r>
            <a:endParaRPr b="1">
              <a:solidFill>
                <a:srgbClr val="011C5D"/>
              </a:solidFill>
            </a:endParaRPr>
          </a:p>
        </p:txBody>
      </p:sp>
      <p:sp>
        <p:nvSpPr>
          <p:cNvPr id="266" name="Google Shape;266;p29"/>
          <p:cNvSpPr txBox="1"/>
          <p:nvPr/>
        </p:nvSpPr>
        <p:spPr>
          <a:xfrm>
            <a:off x="163550" y="1556125"/>
            <a:ext cx="4919400" cy="242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11C5D"/>
                </a:solidFill>
                <a:latin typeface="Ubuntu"/>
                <a:ea typeface="Ubuntu"/>
                <a:cs typeface="Ubuntu"/>
                <a:sym typeface="Ubuntu"/>
              </a:rPr>
              <a:t>Definition</a:t>
            </a:r>
            <a:r>
              <a:rPr lang="en">
                <a:solidFill>
                  <a:srgbClr val="011C5D"/>
                </a:solidFill>
                <a:latin typeface="Ubuntu"/>
                <a:ea typeface="Ubuntu"/>
                <a:cs typeface="Ubuntu"/>
                <a:sym typeface="Ubuntu"/>
              </a:rPr>
              <a:t>: A vector database is a specialized database designed to store, manage, and query high-dimensional vector embeddings of data such as text, images, or other content types. </a:t>
            </a:r>
            <a:endParaRPr>
              <a:solidFill>
                <a:srgbClr val="011C5D"/>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en">
                <a:solidFill>
                  <a:srgbClr val="011C5D"/>
                </a:solidFill>
                <a:latin typeface="Ubuntu"/>
                <a:ea typeface="Ubuntu"/>
                <a:cs typeface="Ubuntu"/>
                <a:sym typeface="Ubuntu"/>
              </a:rPr>
              <a:t>These embeddings are numerical representations produced by machine learning models that capture the semantic meaning of the data.</a:t>
            </a:r>
            <a:endParaRPr>
              <a:solidFill>
                <a:srgbClr val="011C5D"/>
              </a:solidFill>
              <a:latin typeface="Ubuntu"/>
              <a:ea typeface="Ubuntu"/>
              <a:cs typeface="Ubuntu"/>
              <a:sym typeface="Ubuntu"/>
            </a:endParaRPr>
          </a:p>
          <a:p>
            <a:pPr indent="0" lvl="0" marL="457200" rtl="0" algn="l">
              <a:spcBef>
                <a:spcPts val="0"/>
              </a:spcBef>
              <a:spcAft>
                <a:spcPts val="0"/>
              </a:spcAft>
              <a:buNone/>
            </a:pPr>
            <a:r>
              <a:t/>
            </a:r>
            <a:endParaRPr>
              <a:solidFill>
                <a:srgbClr val="011C5D"/>
              </a:solidFill>
              <a:latin typeface="Ubuntu"/>
              <a:ea typeface="Ubuntu"/>
              <a:cs typeface="Ubuntu"/>
              <a:sym typeface="Ubuntu"/>
            </a:endParaRPr>
          </a:p>
        </p:txBody>
      </p:sp>
      <p:sp>
        <p:nvSpPr>
          <p:cNvPr id="267" name="Google Shape;267;p29"/>
          <p:cNvSpPr txBox="1"/>
          <p:nvPr/>
        </p:nvSpPr>
        <p:spPr>
          <a:xfrm>
            <a:off x="163550" y="4800975"/>
            <a:ext cx="12219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Vector DB Comparison</a:t>
            </a:r>
            <a:endParaRPr sz="800">
              <a:solidFill>
                <a:schemeClr val="dk2"/>
              </a:solidFill>
            </a:endParaRPr>
          </a:p>
        </p:txBody>
      </p:sp>
      <p:pic>
        <p:nvPicPr>
          <p:cNvPr id="268" name="Google Shape;268;p29"/>
          <p:cNvPicPr preferRelativeResize="0"/>
          <p:nvPr/>
        </p:nvPicPr>
        <p:blipFill>
          <a:blip r:embed="rId4">
            <a:alphaModFix/>
          </a:blip>
          <a:stretch>
            <a:fillRect/>
          </a:stretch>
        </p:blipFill>
        <p:spPr>
          <a:xfrm>
            <a:off x="5049850" y="707275"/>
            <a:ext cx="3819251" cy="4032925"/>
          </a:xfrm>
          <a:prstGeom prst="rect">
            <a:avLst/>
          </a:prstGeom>
          <a:noFill/>
          <a:ln>
            <a:noFill/>
          </a:ln>
        </p:spPr>
      </p:pic>
      <p:pic>
        <p:nvPicPr>
          <p:cNvPr id="269" name="Google Shape;269;p29"/>
          <p:cNvPicPr preferRelativeResize="0"/>
          <p:nvPr/>
        </p:nvPicPr>
        <p:blipFill>
          <a:blip r:embed="rId5">
            <a:alphaModFix/>
          </a:blip>
          <a:stretch>
            <a:fillRect/>
          </a:stretch>
        </p:blipFill>
        <p:spPr>
          <a:xfrm>
            <a:off x="-1" y="514200"/>
            <a:ext cx="923750" cy="84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III.3. Vectorstore &amp; Search optimization</a:t>
            </a:r>
            <a:endParaRPr/>
          </a:p>
        </p:txBody>
      </p:sp>
      <p:sp>
        <p:nvSpPr>
          <p:cNvPr id="275" name="Google Shape;27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0"/>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Efficient similarity search</a:t>
            </a:r>
            <a:endParaRPr b="1">
              <a:solidFill>
                <a:srgbClr val="011C5D"/>
              </a:solidFill>
            </a:endParaRPr>
          </a:p>
        </p:txBody>
      </p:sp>
      <p:sp>
        <p:nvSpPr>
          <p:cNvPr id="277" name="Google Shape;277;p30"/>
          <p:cNvSpPr txBox="1"/>
          <p:nvPr/>
        </p:nvSpPr>
        <p:spPr>
          <a:xfrm>
            <a:off x="4926050" y="4539250"/>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Announcing ScaNN: Efficient Vector Similarity Search</a:t>
            </a:r>
            <a:endParaRPr sz="800">
              <a:solidFill>
                <a:schemeClr val="dk2"/>
              </a:solidFill>
            </a:endParaRPr>
          </a:p>
        </p:txBody>
      </p:sp>
      <p:pic>
        <p:nvPicPr>
          <p:cNvPr id="278" name="Google Shape;278;p30"/>
          <p:cNvPicPr preferRelativeResize="0"/>
          <p:nvPr/>
        </p:nvPicPr>
        <p:blipFill>
          <a:blip r:embed="rId4">
            <a:alphaModFix/>
          </a:blip>
          <a:stretch>
            <a:fillRect/>
          </a:stretch>
        </p:blipFill>
        <p:spPr>
          <a:xfrm>
            <a:off x="4170012" y="1486875"/>
            <a:ext cx="4783473" cy="2793476"/>
          </a:xfrm>
          <a:prstGeom prst="rect">
            <a:avLst/>
          </a:prstGeom>
          <a:noFill/>
          <a:ln>
            <a:noFill/>
          </a:ln>
        </p:spPr>
      </p:pic>
      <p:sp>
        <p:nvSpPr>
          <p:cNvPr id="279" name="Google Shape;279;p30"/>
          <p:cNvSpPr txBox="1"/>
          <p:nvPr/>
        </p:nvSpPr>
        <p:spPr>
          <a:xfrm>
            <a:off x="163550" y="1596525"/>
            <a:ext cx="4312800" cy="2835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Scalable Nearest Neighbors (ScaNN) - Google</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Facebook AI Similarity Search (FAISS)</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Hierarchical Navigable Small Worlds (HNSW)</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rPr b="1" lang="en" sz="1200">
                <a:solidFill>
                  <a:srgbClr val="011C5D"/>
                </a:solidFill>
                <a:latin typeface="Ubuntu"/>
                <a:ea typeface="Ubuntu"/>
                <a:cs typeface="Ubuntu"/>
                <a:sym typeface="Ubuntu"/>
              </a:rPr>
              <a:t>Definition</a:t>
            </a: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ScaNN, FAISS and HNSW are methods for retrieving similar embeddings based on vector quantization and ANN search instead of full </a:t>
            </a:r>
            <a:r>
              <a:rPr lang="en" sz="1200">
                <a:solidFill>
                  <a:srgbClr val="011C5D"/>
                </a:solidFill>
                <a:latin typeface="Ubuntu"/>
                <a:ea typeface="Ubuntu"/>
                <a:cs typeface="Ubuntu"/>
                <a:sym typeface="Ubuntu"/>
              </a:rPr>
              <a:t>scan search.</a:t>
            </a:r>
            <a:endParaRPr sz="1200">
              <a:solidFill>
                <a:srgbClr val="011C5D"/>
              </a:solidFill>
              <a:latin typeface="Ubuntu"/>
              <a:ea typeface="Ubuntu"/>
              <a:cs typeface="Ubuntu"/>
              <a:sym typeface="Ubuntu"/>
            </a:endParaRPr>
          </a:p>
        </p:txBody>
      </p:sp>
      <p:pic>
        <p:nvPicPr>
          <p:cNvPr id="280" name="Google Shape;280;p30"/>
          <p:cNvPicPr preferRelativeResize="0"/>
          <p:nvPr/>
        </p:nvPicPr>
        <p:blipFill>
          <a:blip r:embed="rId5">
            <a:alphaModFix/>
          </a:blip>
          <a:stretch>
            <a:fillRect/>
          </a:stretch>
        </p:blipFill>
        <p:spPr>
          <a:xfrm>
            <a:off x="96124" y="617775"/>
            <a:ext cx="1054526" cy="986125"/>
          </a:xfrm>
          <a:prstGeom prst="rect">
            <a:avLst/>
          </a:prstGeom>
          <a:noFill/>
          <a:ln>
            <a:noFill/>
          </a:ln>
        </p:spPr>
      </p:pic>
      <p:pic>
        <p:nvPicPr>
          <p:cNvPr id="281" name="Google Shape;281;p30"/>
          <p:cNvPicPr preferRelativeResize="0"/>
          <p:nvPr/>
        </p:nvPicPr>
        <p:blipFill>
          <a:blip r:embed="rId6">
            <a:alphaModFix/>
          </a:blip>
          <a:stretch>
            <a:fillRect/>
          </a:stretch>
        </p:blipFill>
        <p:spPr>
          <a:xfrm>
            <a:off x="208277" y="3421249"/>
            <a:ext cx="2270574" cy="1460600"/>
          </a:xfrm>
          <a:prstGeom prst="rect">
            <a:avLst/>
          </a:prstGeom>
          <a:noFill/>
          <a:ln>
            <a:noFill/>
          </a:ln>
        </p:spPr>
      </p:pic>
      <p:sp>
        <p:nvSpPr>
          <p:cNvPr id="282" name="Google Shape;282;p30"/>
          <p:cNvSpPr txBox="1"/>
          <p:nvPr/>
        </p:nvSpPr>
        <p:spPr>
          <a:xfrm>
            <a:off x="0" y="4800975"/>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7"/>
              </a:rPr>
              <a:t>Hierarchical Navigable Small Worlds (HNSW) [Blog]</a:t>
            </a:r>
            <a:endParaRPr sz="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III.3. Vectorstore &amp; Search optimization</a:t>
            </a:r>
            <a:endParaRPr/>
          </a:p>
        </p:txBody>
      </p:sp>
      <p:sp>
        <p:nvSpPr>
          <p:cNvPr id="288" name="Google Shape;28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1"/>
          <p:cNvSpPr txBox="1"/>
          <p:nvPr>
            <p:ph idx="1" type="body"/>
          </p:nvPr>
        </p:nvSpPr>
        <p:spPr>
          <a:xfrm>
            <a:off x="213242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Reciprocal Rank Fusion (RRF)</a:t>
            </a:r>
            <a:endParaRPr b="1">
              <a:solidFill>
                <a:srgbClr val="011C5D"/>
              </a:solidFill>
            </a:endParaRPr>
          </a:p>
        </p:txBody>
      </p:sp>
      <p:sp>
        <p:nvSpPr>
          <p:cNvPr id="290" name="Google Shape;290;p31"/>
          <p:cNvSpPr txBox="1"/>
          <p:nvPr/>
        </p:nvSpPr>
        <p:spPr>
          <a:xfrm>
            <a:off x="854800" y="1664150"/>
            <a:ext cx="4312800" cy="28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11C5D"/>
                </a:solidFill>
                <a:latin typeface="Ubuntu"/>
                <a:ea typeface="Ubuntu"/>
                <a:cs typeface="Ubuntu"/>
                <a:sym typeface="Ubuntu"/>
              </a:rPr>
              <a:t>Definition</a:t>
            </a:r>
            <a:r>
              <a:rPr lang="en" sz="1200">
                <a:solidFill>
                  <a:srgbClr val="011C5D"/>
                </a:solidFill>
                <a:latin typeface="Ubuntu"/>
                <a:ea typeface="Ubuntu"/>
                <a:cs typeface="Ubuntu"/>
                <a:sym typeface="Ubuntu"/>
              </a:rPr>
              <a:t>:</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RRF allows to merge results of different retrievers</a:t>
            </a:r>
            <a:endParaRPr sz="1200">
              <a:solidFill>
                <a:srgbClr val="011C5D"/>
              </a:solidFill>
              <a:latin typeface="Ubuntu"/>
              <a:ea typeface="Ubuntu"/>
              <a:cs typeface="Ubuntu"/>
              <a:sym typeface="Ubuntu"/>
            </a:endParaRPr>
          </a:p>
        </p:txBody>
      </p:sp>
      <p:pic>
        <p:nvPicPr>
          <p:cNvPr id="291" name="Google Shape;291;p31"/>
          <p:cNvPicPr preferRelativeResize="0"/>
          <p:nvPr/>
        </p:nvPicPr>
        <p:blipFill>
          <a:blip r:embed="rId3">
            <a:alphaModFix/>
          </a:blip>
          <a:stretch>
            <a:fillRect/>
          </a:stretch>
        </p:blipFill>
        <p:spPr>
          <a:xfrm>
            <a:off x="0" y="514200"/>
            <a:ext cx="1130525" cy="1149950"/>
          </a:xfrm>
          <a:prstGeom prst="rect">
            <a:avLst/>
          </a:prstGeom>
          <a:noFill/>
          <a:ln>
            <a:noFill/>
          </a:ln>
        </p:spPr>
      </p:pic>
      <p:pic>
        <p:nvPicPr>
          <p:cNvPr id="292" name="Google Shape;292;p31"/>
          <p:cNvPicPr preferRelativeResize="0"/>
          <p:nvPr/>
        </p:nvPicPr>
        <p:blipFill>
          <a:blip r:embed="rId4">
            <a:alphaModFix/>
          </a:blip>
          <a:stretch>
            <a:fillRect/>
          </a:stretch>
        </p:blipFill>
        <p:spPr>
          <a:xfrm>
            <a:off x="893325" y="2269204"/>
            <a:ext cx="2155015" cy="605100"/>
          </a:xfrm>
          <a:prstGeom prst="rect">
            <a:avLst/>
          </a:prstGeom>
          <a:noFill/>
          <a:ln>
            <a:noFill/>
          </a:ln>
        </p:spPr>
      </p:pic>
      <p:pic>
        <p:nvPicPr>
          <p:cNvPr id="293" name="Google Shape;293;p31"/>
          <p:cNvPicPr preferRelativeResize="0"/>
          <p:nvPr/>
        </p:nvPicPr>
        <p:blipFill>
          <a:blip r:embed="rId5">
            <a:alphaModFix/>
          </a:blip>
          <a:stretch>
            <a:fillRect/>
          </a:stretch>
        </p:blipFill>
        <p:spPr>
          <a:xfrm>
            <a:off x="854800" y="3018450"/>
            <a:ext cx="3621550" cy="841675"/>
          </a:xfrm>
          <a:prstGeom prst="rect">
            <a:avLst/>
          </a:prstGeom>
          <a:noFill/>
          <a:ln>
            <a:noFill/>
          </a:ln>
        </p:spPr>
      </p:pic>
      <p:pic>
        <p:nvPicPr>
          <p:cNvPr id="294" name="Google Shape;294;p31"/>
          <p:cNvPicPr preferRelativeResize="0"/>
          <p:nvPr/>
        </p:nvPicPr>
        <p:blipFill>
          <a:blip r:embed="rId6">
            <a:alphaModFix/>
          </a:blip>
          <a:stretch>
            <a:fillRect/>
          </a:stretch>
        </p:blipFill>
        <p:spPr>
          <a:xfrm>
            <a:off x="854800" y="4004277"/>
            <a:ext cx="6263693" cy="605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III.3. Vectorstore &amp; Search optimization</a:t>
            </a:r>
            <a:endParaRPr/>
          </a:p>
        </p:txBody>
      </p:sp>
      <p:sp>
        <p:nvSpPr>
          <p:cNvPr id="300" name="Google Shape;30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2"/>
          <p:cNvSpPr txBox="1"/>
          <p:nvPr>
            <p:ph idx="1" type="body"/>
          </p:nvPr>
        </p:nvSpPr>
        <p:spPr>
          <a:xfrm>
            <a:off x="1425425" y="64252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Reranker</a:t>
            </a:r>
            <a:endParaRPr b="1">
              <a:solidFill>
                <a:srgbClr val="011C5D"/>
              </a:solidFill>
            </a:endParaRPr>
          </a:p>
        </p:txBody>
      </p:sp>
      <p:sp>
        <p:nvSpPr>
          <p:cNvPr id="302" name="Google Shape;302;p32"/>
          <p:cNvSpPr txBox="1"/>
          <p:nvPr/>
        </p:nvSpPr>
        <p:spPr>
          <a:xfrm>
            <a:off x="382775" y="1664150"/>
            <a:ext cx="6267000" cy="31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A reranker </a:t>
            </a:r>
            <a:r>
              <a:rPr lang="en" sz="1200">
                <a:solidFill>
                  <a:srgbClr val="011C5D"/>
                </a:solidFill>
                <a:latin typeface="Ubuntu"/>
                <a:ea typeface="Ubuntu"/>
                <a:cs typeface="Ubuntu"/>
                <a:sym typeface="Ubuntu"/>
              </a:rPr>
              <a:t>ranks</a:t>
            </a:r>
            <a:r>
              <a:rPr lang="en" sz="1200">
                <a:solidFill>
                  <a:srgbClr val="011C5D"/>
                </a:solidFill>
                <a:latin typeface="Ubuntu"/>
                <a:ea typeface="Ubuntu"/>
                <a:cs typeface="Ubuntu"/>
                <a:sym typeface="Ubuntu"/>
              </a:rPr>
              <a:t> retrieved documents after a first similarity search</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b="1" sz="1100">
              <a:solidFill>
                <a:srgbClr val="011C5D"/>
              </a:solidFill>
              <a:latin typeface="Ubuntu"/>
              <a:ea typeface="Ubuntu"/>
              <a:cs typeface="Ubuntu"/>
              <a:sym typeface="Ubuntu"/>
            </a:endParaRPr>
          </a:p>
          <a:p>
            <a:pPr indent="0" lvl="0" marL="0" rtl="0" algn="l">
              <a:spcBef>
                <a:spcPts val="0"/>
              </a:spcBef>
              <a:spcAft>
                <a:spcPts val="0"/>
              </a:spcAft>
              <a:buNone/>
            </a:pPr>
            <a:r>
              <a:rPr b="1" lang="en" sz="1100">
                <a:solidFill>
                  <a:srgbClr val="011C5D"/>
                </a:solidFill>
                <a:latin typeface="Ubuntu"/>
                <a:ea typeface="Ubuntu"/>
                <a:cs typeface="Ubuntu"/>
                <a:sym typeface="Ubuntu"/>
              </a:rPr>
              <a:t>Reranker type:</a:t>
            </a:r>
            <a:endParaRPr b="1"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b="1" lang="en" sz="1100">
                <a:solidFill>
                  <a:srgbClr val="011C5D"/>
                </a:solidFill>
                <a:latin typeface="Ubuntu"/>
                <a:ea typeface="Ubuntu"/>
                <a:cs typeface="Ubuntu"/>
                <a:sym typeface="Ubuntu"/>
              </a:rPr>
              <a:t>Cross-Encoders</a:t>
            </a:r>
            <a:endParaRPr b="1"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b="1" lang="en" sz="1100">
                <a:solidFill>
                  <a:srgbClr val="011C5D"/>
                </a:solidFill>
                <a:latin typeface="Ubuntu"/>
                <a:ea typeface="Ubuntu"/>
                <a:cs typeface="Ubuntu"/>
                <a:sym typeface="Ubuntu"/>
              </a:rPr>
              <a:t>Neural Rerankers</a:t>
            </a:r>
            <a:endParaRPr b="1" sz="1100">
              <a:solidFill>
                <a:srgbClr val="011C5D"/>
              </a:solidFill>
              <a:latin typeface="Ubuntu"/>
              <a:ea typeface="Ubuntu"/>
              <a:cs typeface="Ubuntu"/>
              <a:sym typeface="Ubuntu"/>
            </a:endParaRPr>
          </a:p>
          <a:p>
            <a:pPr indent="0" lvl="0" marL="0" rtl="0" algn="l">
              <a:spcBef>
                <a:spcPts val="0"/>
              </a:spcBef>
              <a:spcAft>
                <a:spcPts val="0"/>
              </a:spcAft>
              <a:buNone/>
            </a:pPr>
            <a:r>
              <a:t/>
            </a:r>
            <a:endParaRPr b="1" sz="11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b="1" lang="en" sz="1100">
                <a:solidFill>
                  <a:srgbClr val="011C5D"/>
                </a:solidFill>
                <a:latin typeface="Ubuntu"/>
                <a:ea typeface="Ubuntu"/>
                <a:cs typeface="Ubuntu"/>
                <a:sym typeface="Ubuntu"/>
              </a:rPr>
              <a:t>Benefits of Using a Reranker:</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I</a:t>
            </a:r>
            <a:r>
              <a:rPr lang="en" sz="1100">
                <a:solidFill>
                  <a:srgbClr val="011C5D"/>
                </a:solidFill>
                <a:latin typeface="Ubuntu"/>
                <a:ea typeface="Ubuntu"/>
                <a:cs typeface="Ubuntu"/>
                <a:sym typeface="Ubuntu"/>
              </a:rPr>
              <a:t>ncreased Accuracy: Improves the likelihood that the most relevant information is used in generating the response.</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Better Contextual Understanding: Helps the system understand subtle nuances in the query.</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rPr b="1" lang="en" sz="1100">
                <a:solidFill>
                  <a:srgbClr val="011C5D"/>
                </a:solidFill>
                <a:latin typeface="Ubuntu"/>
                <a:ea typeface="Ubuntu"/>
                <a:cs typeface="Ubuntu"/>
                <a:sym typeface="Ubuntu"/>
              </a:rPr>
              <a:t>Challenges:</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Computational Overhead: Additional processing can increase response time.</a:t>
            </a:r>
            <a:endParaRPr sz="1100">
              <a:solidFill>
                <a:srgbClr val="011C5D"/>
              </a:solidFill>
              <a:latin typeface="Ubuntu"/>
              <a:ea typeface="Ubuntu"/>
              <a:cs typeface="Ubuntu"/>
              <a:sym typeface="Ubuntu"/>
            </a:endParaRPr>
          </a:p>
          <a:p>
            <a:pPr indent="-298450" lvl="0" marL="457200" rtl="0" algn="l">
              <a:spcBef>
                <a:spcPts val="0"/>
              </a:spcBef>
              <a:spcAft>
                <a:spcPts val="0"/>
              </a:spcAft>
              <a:buClr>
                <a:srgbClr val="011C5D"/>
              </a:buClr>
              <a:buSzPts val="1100"/>
              <a:buFont typeface="Ubuntu"/>
              <a:buChar char="●"/>
            </a:pPr>
            <a:r>
              <a:rPr lang="en" sz="1100">
                <a:solidFill>
                  <a:srgbClr val="011C5D"/>
                </a:solidFill>
                <a:latin typeface="Ubuntu"/>
                <a:ea typeface="Ubuntu"/>
                <a:cs typeface="Ubuntu"/>
                <a:sym typeface="Ubuntu"/>
              </a:rPr>
              <a:t>Resource Intensive: Advanced models require significant computational resources.</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a:p>
            <a:pPr indent="0" lvl="0" marL="0" rtl="0" algn="l">
              <a:spcBef>
                <a:spcPts val="0"/>
              </a:spcBef>
              <a:spcAft>
                <a:spcPts val="0"/>
              </a:spcAft>
              <a:buNone/>
            </a:pPr>
            <a:r>
              <a:t/>
            </a:r>
            <a:endParaRPr sz="1100">
              <a:solidFill>
                <a:srgbClr val="011C5D"/>
              </a:solidFill>
              <a:latin typeface="Ubuntu"/>
              <a:ea typeface="Ubuntu"/>
              <a:cs typeface="Ubuntu"/>
              <a:sym typeface="Ubuntu"/>
            </a:endParaRPr>
          </a:p>
        </p:txBody>
      </p:sp>
      <p:pic>
        <p:nvPicPr>
          <p:cNvPr id="303" name="Google Shape;303;p32"/>
          <p:cNvPicPr preferRelativeResize="0"/>
          <p:nvPr/>
        </p:nvPicPr>
        <p:blipFill>
          <a:blip r:embed="rId3">
            <a:alphaModFix/>
          </a:blip>
          <a:stretch>
            <a:fillRect/>
          </a:stretch>
        </p:blipFill>
        <p:spPr>
          <a:xfrm>
            <a:off x="0" y="514200"/>
            <a:ext cx="1130525" cy="1149950"/>
          </a:xfrm>
          <a:prstGeom prst="rect">
            <a:avLst/>
          </a:prstGeom>
          <a:noFill/>
          <a:ln>
            <a:noFill/>
          </a:ln>
        </p:spPr>
      </p:pic>
      <p:pic>
        <p:nvPicPr>
          <p:cNvPr id="304" name="Google Shape;304;p32"/>
          <p:cNvPicPr preferRelativeResize="0"/>
          <p:nvPr/>
        </p:nvPicPr>
        <p:blipFill>
          <a:blip r:embed="rId4">
            <a:alphaModFix/>
          </a:blip>
          <a:stretch>
            <a:fillRect/>
          </a:stretch>
        </p:blipFill>
        <p:spPr>
          <a:xfrm>
            <a:off x="5472400" y="514188"/>
            <a:ext cx="3671600" cy="2045715"/>
          </a:xfrm>
          <a:prstGeom prst="rect">
            <a:avLst/>
          </a:prstGeom>
          <a:noFill/>
          <a:ln>
            <a:noFill/>
          </a:ln>
        </p:spPr>
      </p:pic>
      <p:sp>
        <p:nvSpPr>
          <p:cNvPr id="305" name="Google Shape;305;p32"/>
          <p:cNvSpPr txBox="1"/>
          <p:nvPr/>
        </p:nvSpPr>
        <p:spPr>
          <a:xfrm>
            <a:off x="6962100" y="4398350"/>
            <a:ext cx="20031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Bi Encoder vs Cross Encoder</a:t>
            </a:r>
            <a:endParaRPr sz="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5"/>
          <p:cNvSpPr txBox="1"/>
          <p:nvPr>
            <p:ph type="title"/>
          </p:nvPr>
        </p:nvSpPr>
        <p:spPr>
          <a:xfrm>
            <a:off x="311700" y="374225"/>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III. Retrieval Augmented Generation</a:t>
            </a:r>
            <a:endParaRPr/>
          </a:p>
        </p:txBody>
      </p:sp>
      <p:sp>
        <p:nvSpPr>
          <p:cNvPr id="113" name="Google Shape;113;p15"/>
          <p:cNvSpPr txBox="1"/>
          <p:nvPr/>
        </p:nvSpPr>
        <p:spPr>
          <a:xfrm>
            <a:off x="2555550" y="1501100"/>
            <a:ext cx="4032900" cy="2472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3"/>
              </a:rPr>
              <a:t>Basic Architecture</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4"/>
              </a:rPr>
              <a:t>Information retrieval </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5"/>
              </a:rPr>
              <a:t>Vectorstore &amp; Search optimization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6"/>
              </a:rPr>
              <a:t>RAG Techniques</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7"/>
              </a:rPr>
              <a:t>Evaluation</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E2356"/>
              </a:buClr>
              <a:buSzPts val="1300"/>
              <a:buFont typeface="Ubuntu"/>
              <a:buAutoNum type="arabicPeriod"/>
            </a:pPr>
            <a:r>
              <a:rPr b="1" lang="en" sz="1300" u="sng">
                <a:solidFill>
                  <a:schemeClr val="hlink"/>
                </a:solidFill>
                <a:latin typeface="Ubuntu"/>
                <a:ea typeface="Ubuntu"/>
                <a:cs typeface="Ubuntu"/>
                <a:sym typeface="Ubuntu"/>
                <a:hlinkClick action="ppaction://hlinksldjump" r:id="rId8"/>
              </a:rPr>
              <a:t>Multimodal RAG</a:t>
            </a:r>
            <a:endParaRPr b="1" sz="1300">
              <a:solidFill>
                <a:srgbClr val="0E2356"/>
              </a:solidFill>
              <a:latin typeface="Ubuntu"/>
              <a:ea typeface="Ubuntu"/>
              <a:cs typeface="Ubuntu"/>
              <a:sym typeface="Ubuntu"/>
            </a:endParaRPr>
          </a:p>
          <a:p>
            <a:pPr indent="-311150" lvl="0" marL="457200" rtl="0" algn="l">
              <a:lnSpc>
                <a:spcPct val="115000"/>
              </a:lnSpc>
              <a:spcBef>
                <a:spcPts val="0"/>
              </a:spcBef>
              <a:spcAft>
                <a:spcPts val="0"/>
              </a:spcAft>
              <a:buClr>
                <a:srgbClr val="011C5D"/>
              </a:buClr>
              <a:buSzPts val="1300"/>
              <a:buFont typeface="Ubuntu"/>
              <a:buAutoNum type="arabicPeriod"/>
            </a:pPr>
            <a:r>
              <a:rPr b="1" lang="en" sz="1300" u="sng">
                <a:solidFill>
                  <a:schemeClr val="hlink"/>
                </a:solidFill>
                <a:latin typeface="Ubuntu"/>
                <a:ea typeface="Ubuntu"/>
                <a:cs typeface="Ubuntu"/>
                <a:sym typeface="Ubuntu"/>
                <a:hlinkClick action="ppaction://hlinksldjump" r:id="rId9"/>
              </a:rPr>
              <a:t>SOTA RAG architectures</a:t>
            </a:r>
            <a:endParaRPr b="1" sz="1300">
              <a:solidFill>
                <a:srgbClr val="011C5D"/>
              </a:solidFill>
              <a:latin typeface="Ubuntu"/>
              <a:ea typeface="Ubuntu"/>
              <a:cs typeface="Ubuntu"/>
              <a:sym typeface="Ubuntu"/>
            </a:endParaRPr>
          </a:p>
          <a:p>
            <a:pPr indent="0" lvl="0" marL="0" rtl="0" algn="l">
              <a:lnSpc>
                <a:spcPct val="115000"/>
              </a:lnSpc>
              <a:spcBef>
                <a:spcPts val="0"/>
              </a:spcBef>
              <a:spcAft>
                <a:spcPts val="0"/>
              </a:spcAft>
              <a:buNone/>
            </a:pPr>
            <a:r>
              <a:t/>
            </a:r>
            <a:endParaRPr b="1" sz="1300">
              <a:solidFill>
                <a:srgbClr val="9FC5E8"/>
              </a:solidFill>
              <a:latin typeface="Ubuntu"/>
              <a:ea typeface="Ubuntu"/>
              <a:cs typeface="Ubuntu"/>
              <a:sym typeface="Ubuntu"/>
            </a:endParaRPr>
          </a:p>
          <a:p>
            <a:pPr indent="-127000" lvl="0" marL="127000" rtl="0" algn="l">
              <a:lnSpc>
                <a:spcPct val="115000"/>
              </a:lnSpc>
              <a:spcBef>
                <a:spcPts val="900"/>
              </a:spcBef>
              <a:spcAft>
                <a:spcPts val="0"/>
              </a:spcAft>
              <a:buClr>
                <a:schemeClr val="dk1"/>
              </a:buClr>
              <a:buSzPts val="1100"/>
              <a:buFont typeface="Arial"/>
              <a:buNone/>
            </a:pPr>
            <a:r>
              <a:t/>
            </a:r>
            <a:endParaRPr sz="105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rgbClr val="0E2356"/>
              </a:solidFill>
              <a:latin typeface="Ubuntu"/>
              <a:ea typeface="Ubuntu"/>
              <a:cs typeface="Ubuntu"/>
              <a:sym typeface="Ubuntu"/>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11" name="Google Shape;31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33"/>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Query augmentation</a:t>
            </a:r>
            <a:endParaRPr b="1">
              <a:solidFill>
                <a:srgbClr val="011C5D"/>
              </a:solidFill>
            </a:endParaRPr>
          </a:p>
        </p:txBody>
      </p:sp>
      <p:sp>
        <p:nvSpPr>
          <p:cNvPr id="313" name="Google Shape;313;p33"/>
          <p:cNvSpPr txBox="1"/>
          <p:nvPr/>
        </p:nvSpPr>
        <p:spPr>
          <a:xfrm>
            <a:off x="163550" y="4800975"/>
            <a:ext cx="4487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Luyu Gao &amp; Al, 2022 Precise Zero-Shot Dense Retrieval without Relevance Labels</a:t>
            </a:r>
            <a:endParaRPr sz="800">
              <a:solidFill>
                <a:schemeClr val="dk2"/>
              </a:solidFill>
            </a:endParaRPr>
          </a:p>
        </p:txBody>
      </p:sp>
      <p:sp>
        <p:nvSpPr>
          <p:cNvPr id="314" name="Google Shape;314;p33"/>
          <p:cNvSpPr txBox="1"/>
          <p:nvPr/>
        </p:nvSpPr>
        <p:spPr>
          <a:xfrm>
            <a:off x="163550" y="1596525"/>
            <a:ext cx="7940100" cy="28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11C5D"/>
                </a:solidFill>
                <a:latin typeface="Ubuntu"/>
                <a:ea typeface="Ubuntu"/>
                <a:cs typeface="Ubuntu"/>
                <a:sym typeface="Ubuntu"/>
              </a:rPr>
              <a:t>Definition: </a:t>
            </a:r>
            <a:r>
              <a:rPr lang="en" sz="1300">
                <a:solidFill>
                  <a:srgbClr val="011C5D"/>
                </a:solidFill>
                <a:latin typeface="Ubuntu"/>
                <a:ea typeface="Ubuntu"/>
                <a:cs typeface="Ubuntu"/>
                <a:sym typeface="Ubuntu"/>
              </a:rPr>
              <a:t>query augmentation refers to the process of enhancing or expanding the user’s original query to improve the retrieval of relevant documents or information from a knowledge base. </a:t>
            </a:r>
            <a:endParaRPr sz="1300">
              <a:solidFill>
                <a:srgbClr val="011C5D"/>
              </a:solidFill>
              <a:latin typeface="Ubuntu"/>
              <a:ea typeface="Ubuntu"/>
              <a:cs typeface="Ubuntu"/>
              <a:sym typeface="Ubuntu"/>
            </a:endParaRPr>
          </a:p>
          <a:p>
            <a:pPr indent="0" lvl="0" marL="0" rtl="0" algn="l">
              <a:spcBef>
                <a:spcPts val="0"/>
              </a:spcBef>
              <a:spcAft>
                <a:spcPts val="0"/>
              </a:spcAft>
              <a:buNone/>
            </a:pPr>
            <a:r>
              <a:rPr lang="en" sz="1300">
                <a:solidFill>
                  <a:srgbClr val="011C5D"/>
                </a:solidFill>
                <a:latin typeface="Ubuntu"/>
                <a:ea typeface="Ubuntu"/>
                <a:cs typeface="Ubuntu"/>
                <a:sym typeface="Ubuntu"/>
              </a:rPr>
              <a:t>By augmenting the query, the system aims to retrieve more comprehensive and pertinent data, which can then be used to generate more accurate and informative responses.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rPr b="1" lang="en" sz="1300">
                <a:solidFill>
                  <a:srgbClr val="011C5D"/>
                </a:solidFill>
                <a:latin typeface="Ubuntu"/>
                <a:ea typeface="Ubuntu"/>
                <a:cs typeface="Ubuntu"/>
                <a:sym typeface="Ubuntu"/>
              </a:rPr>
              <a:t>HyDE</a:t>
            </a:r>
            <a:r>
              <a:rPr lang="en" sz="1300">
                <a:solidFill>
                  <a:srgbClr val="011C5D"/>
                </a:solidFill>
                <a:latin typeface="Ubuntu"/>
                <a:ea typeface="Ubuntu"/>
                <a:cs typeface="Ubuntu"/>
                <a:sym typeface="Ubuntu"/>
              </a:rPr>
              <a:t>: Generate a fake answer from a query to improve information retrieval</a:t>
            </a:r>
            <a:endParaRPr sz="1300">
              <a:solidFill>
                <a:srgbClr val="011C5D"/>
              </a:solidFill>
              <a:latin typeface="Ubuntu"/>
              <a:ea typeface="Ubuntu"/>
              <a:cs typeface="Ubuntu"/>
              <a:sym typeface="Ubuntu"/>
            </a:endParaRPr>
          </a:p>
        </p:txBody>
      </p:sp>
      <p:pic>
        <p:nvPicPr>
          <p:cNvPr id="315" name="Google Shape;315;p33"/>
          <p:cNvPicPr preferRelativeResize="0"/>
          <p:nvPr/>
        </p:nvPicPr>
        <p:blipFill>
          <a:blip r:embed="rId4">
            <a:alphaModFix/>
          </a:blip>
          <a:stretch>
            <a:fillRect/>
          </a:stretch>
        </p:blipFill>
        <p:spPr>
          <a:xfrm>
            <a:off x="0" y="514200"/>
            <a:ext cx="1126668" cy="1100100"/>
          </a:xfrm>
          <a:prstGeom prst="rect">
            <a:avLst/>
          </a:prstGeom>
          <a:noFill/>
          <a:ln>
            <a:noFill/>
          </a:ln>
        </p:spPr>
      </p:pic>
      <p:pic>
        <p:nvPicPr>
          <p:cNvPr id="316" name="Google Shape;316;p33"/>
          <p:cNvPicPr preferRelativeResize="0"/>
          <p:nvPr/>
        </p:nvPicPr>
        <p:blipFill>
          <a:blip r:embed="rId5">
            <a:alphaModFix/>
          </a:blip>
          <a:stretch>
            <a:fillRect/>
          </a:stretch>
        </p:blipFill>
        <p:spPr>
          <a:xfrm>
            <a:off x="1486688" y="2868852"/>
            <a:ext cx="5293824" cy="1499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22" name="Google Shape;32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34"/>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Query rephrasing</a:t>
            </a:r>
            <a:endParaRPr b="1">
              <a:solidFill>
                <a:srgbClr val="011C5D"/>
              </a:solidFill>
            </a:endParaRPr>
          </a:p>
        </p:txBody>
      </p:sp>
      <p:sp>
        <p:nvSpPr>
          <p:cNvPr id="324" name="Google Shape;324;p34"/>
          <p:cNvSpPr txBox="1"/>
          <p:nvPr/>
        </p:nvSpPr>
        <p:spPr>
          <a:xfrm>
            <a:off x="163550" y="1596525"/>
            <a:ext cx="7940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11C5D"/>
                </a:solidFill>
                <a:latin typeface="Ubuntu"/>
                <a:ea typeface="Ubuntu"/>
                <a:cs typeface="Ubuntu"/>
                <a:sym typeface="Ubuntu"/>
              </a:rPr>
              <a:t>Query rephrasing </a:t>
            </a:r>
            <a:r>
              <a:rPr lang="en" sz="1300">
                <a:solidFill>
                  <a:srgbClr val="011C5D"/>
                </a:solidFill>
                <a:latin typeface="Ubuntu"/>
                <a:ea typeface="Ubuntu"/>
                <a:cs typeface="Ubuntu"/>
                <a:sym typeface="Ubuntu"/>
              </a:rPr>
              <a:t>can be used to rephrase the query from the conversation history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325" name="Google Shape;325;p34"/>
          <p:cNvPicPr preferRelativeResize="0"/>
          <p:nvPr/>
        </p:nvPicPr>
        <p:blipFill>
          <a:blip r:embed="rId3">
            <a:alphaModFix/>
          </a:blip>
          <a:stretch>
            <a:fillRect/>
          </a:stretch>
        </p:blipFill>
        <p:spPr>
          <a:xfrm>
            <a:off x="0" y="514200"/>
            <a:ext cx="1126668" cy="1100100"/>
          </a:xfrm>
          <a:prstGeom prst="rect">
            <a:avLst/>
          </a:prstGeom>
          <a:noFill/>
          <a:ln>
            <a:noFill/>
          </a:ln>
        </p:spPr>
      </p:pic>
      <p:pic>
        <p:nvPicPr>
          <p:cNvPr id="326" name="Google Shape;326;p34"/>
          <p:cNvPicPr preferRelativeResize="0"/>
          <p:nvPr/>
        </p:nvPicPr>
        <p:blipFill>
          <a:blip r:embed="rId4">
            <a:alphaModFix/>
          </a:blip>
          <a:stretch>
            <a:fillRect/>
          </a:stretch>
        </p:blipFill>
        <p:spPr>
          <a:xfrm>
            <a:off x="936920" y="2245950"/>
            <a:ext cx="5721861" cy="2372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32" name="Google Shape;33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35"/>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Lost In the Middle</a:t>
            </a:r>
            <a:endParaRPr b="1">
              <a:solidFill>
                <a:srgbClr val="011C5D"/>
              </a:solidFill>
            </a:endParaRPr>
          </a:p>
        </p:txBody>
      </p:sp>
      <p:sp>
        <p:nvSpPr>
          <p:cNvPr id="334" name="Google Shape;334;p35"/>
          <p:cNvSpPr txBox="1"/>
          <p:nvPr/>
        </p:nvSpPr>
        <p:spPr>
          <a:xfrm>
            <a:off x="163550" y="1775100"/>
            <a:ext cx="7940100" cy="16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Retrieved context provided at the beginning or the end of the prompt have more impact on the answer</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335" name="Google Shape;335;p35"/>
          <p:cNvPicPr preferRelativeResize="0"/>
          <p:nvPr/>
        </p:nvPicPr>
        <p:blipFill>
          <a:blip r:embed="rId3">
            <a:alphaModFix/>
          </a:blip>
          <a:stretch>
            <a:fillRect/>
          </a:stretch>
        </p:blipFill>
        <p:spPr>
          <a:xfrm>
            <a:off x="6089381" y="2446900"/>
            <a:ext cx="2180418" cy="2093491"/>
          </a:xfrm>
          <a:prstGeom prst="rect">
            <a:avLst/>
          </a:prstGeom>
          <a:noFill/>
          <a:ln>
            <a:noFill/>
          </a:ln>
        </p:spPr>
      </p:pic>
      <p:pic>
        <p:nvPicPr>
          <p:cNvPr id="336" name="Google Shape;336;p35"/>
          <p:cNvPicPr preferRelativeResize="0"/>
          <p:nvPr/>
        </p:nvPicPr>
        <p:blipFill>
          <a:blip r:embed="rId4">
            <a:alphaModFix/>
          </a:blip>
          <a:stretch>
            <a:fillRect/>
          </a:stretch>
        </p:blipFill>
        <p:spPr>
          <a:xfrm>
            <a:off x="-2" y="514198"/>
            <a:ext cx="1190625" cy="1152650"/>
          </a:xfrm>
          <a:prstGeom prst="rect">
            <a:avLst/>
          </a:prstGeom>
          <a:noFill/>
          <a:ln>
            <a:noFill/>
          </a:ln>
        </p:spPr>
      </p:pic>
      <p:sp>
        <p:nvSpPr>
          <p:cNvPr id="337" name="Google Shape;337;p35"/>
          <p:cNvSpPr txBox="1"/>
          <p:nvPr/>
        </p:nvSpPr>
        <p:spPr>
          <a:xfrm>
            <a:off x="312550" y="4717850"/>
            <a:ext cx="30957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5"/>
              </a:rPr>
              <a:t>LangChain, Long Context Reorder [Blog]</a:t>
            </a:r>
            <a:endParaRPr sz="800">
              <a:solidFill>
                <a:srgbClr val="011C5D"/>
              </a:solidFill>
              <a:latin typeface="Ubuntu"/>
              <a:ea typeface="Ubuntu"/>
              <a:cs typeface="Ubuntu"/>
              <a:sym typeface="Ubuntu"/>
            </a:endParaRPr>
          </a:p>
        </p:txBody>
      </p:sp>
      <p:pic>
        <p:nvPicPr>
          <p:cNvPr id="338" name="Google Shape;338;p35"/>
          <p:cNvPicPr preferRelativeResize="0"/>
          <p:nvPr/>
        </p:nvPicPr>
        <p:blipFill>
          <a:blip r:embed="rId6">
            <a:alphaModFix/>
          </a:blip>
          <a:stretch>
            <a:fillRect/>
          </a:stretch>
        </p:blipFill>
        <p:spPr>
          <a:xfrm>
            <a:off x="312548" y="2244221"/>
            <a:ext cx="2888925" cy="2366904"/>
          </a:xfrm>
          <a:prstGeom prst="rect">
            <a:avLst/>
          </a:prstGeom>
          <a:noFill/>
          <a:ln>
            <a:noFill/>
          </a:ln>
        </p:spPr>
      </p:pic>
      <p:pic>
        <p:nvPicPr>
          <p:cNvPr id="339" name="Google Shape;339;p35"/>
          <p:cNvPicPr preferRelativeResize="0"/>
          <p:nvPr/>
        </p:nvPicPr>
        <p:blipFill>
          <a:blip r:embed="rId7">
            <a:alphaModFix/>
          </a:blip>
          <a:stretch>
            <a:fillRect/>
          </a:stretch>
        </p:blipFill>
        <p:spPr>
          <a:xfrm>
            <a:off x="3201486" y="2446900"/>
            <a:ext cx="2328250" cy="1842500"/>
          </a:xfrm>
          <a:prstGeom prst="rect">
            <a:avLst/>
          </a:prstGeom>
          <a:noFill/>
          <a:ln>
            <a:noFill/>
          </a:ln>
        </p:spPr>
      </p:pic>
      <p:sp>
        <p:nvSpPr>
          <p:cNvPr id="340" name="Google Shape;340;p35"/>
          <p:cNvSpPr txBox="1"/>
          <p:nvPr/>
        </p:nvSpPr>
        <p:spPr>
          <a:xfrm>
            <a:off x="4450925" y="4663225"/>
            <a:ext cx="4162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Ubuntu"/>
                <a:ea typeface="Ubuntu"/>
                <a:cs typeface="Ubuntu"/>
                <a:sym typeface="Ubuntu"/>
                <a:hlinkClick r:id="rId8"/>
              </a:rPr>
              <a:t>F. Liu &amp; Al, 2023, Lost in the Middle: How Language Models Use Long Contexts</a:t>
            </a:r>
            <a:endParaRPr sz="800">
              <a:solidFill>
                <a:srgbClr val="011C5D"/>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46" name="Google Shape;34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6"/>
          <p:cNvSpPr txBox="1"/>
          <p:nvPr/>
        </p:nvSpPr>
        <p:spPr>
          <a:xfrm>
            <a:off x="163550" y="4800975"/>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Open AI, Prompt engineering</a:t>
            </a:r>
            <a:endParaRPr sz="800">
              <a:solidFill>
                <a:schemeClr val="dk2"/>
              </a:solidFill>
            </a:endParaRPr>
          </a:p>
        </p:txBody>
      </p:sp>
      <p:pic>
        <p:nvPicPr>
          <p:cNvPr id="348" name="Google Shape;348;p36"/>
          <p:cNvPicPr preferRelativeResize="0"/>
          <p:nvPr/>
        </p:nvPicPr>
        <p:blipFill>
          <a:blip r:embed="rId4">
            <a:alphaModFix/>
          </a:blip>
          <a:stretch>
            <a:fillRect/>
          </a:stretch>
        </p:blipFill>
        <p:spPr>
          <a:xfrm>
            <a:off x="41176" y="514198"/>
            <a:ext cx="1188610" cy="1248149"/>
          </a:xfrm>
          <a:prstGeom prst="rect">
            <a:avLst/>
          </a:prstGeom>
          <a:noFill/>
          <a:ln>
            <a:noFill/>
          </a:ln>
        </p:spPr>
      </p:pic>
      <p:sp>
        <p:nvSpPr>
          <p:cNvPr id="349" name="Google Shape;349;p36"/>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Prompt Engineering</a:t>
            </a:r>
            <a:endParaRPr b="1">
              <a:solidFill>
                <a:srgbClr val="011C5D"/>
              </a:solidFill>
            </a:endParaRPr>
          </a:p>
        </p:txBody>
      </p:sp>
      <p:sp>
        <p:nvSpPr>
          <p:cNvPr id="350" name="Google Shape;350;p36"/>
          <p:cNvSpPr txBox="1"/>
          <p:nvPr/>
        </p:nvSpPr>
        <p:spPr>
          <a:xfrm>
            <a:off x="1397925" y="1596525"/>
            <a:ext cx="4312800" cy="2835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Write clear instructions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Provide reference text</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Split complex tasks into simpler subtasks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Give the model time to "think"</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Use external tools (RAG)</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Tactic:</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Ask the model to adopt a persona</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Use delimiters to clearly indicate distinct parts of the input</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Specify the steps required to complete a task</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Provide examples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Specify the desired length of the output</a:t>
            </a:r>
            <a:endParaRPr sz="1200">
              <a:solidFill>
                <a:srgbClr val="011C5D"/>
              </a:solidFill>
              <a:latin typeface="Ubuntu"/>
              <a:ea typeface="Ubuntu"/>
              <a:cs typeface="Ubuntu"/>
              <a:sym typeface="Ubuntu"/>
            </a:endParaRPr>
          </a:p>
          <a:p>
            <a:pPr indent="0" lvl="0" marL="457200" rtl="0" algn="l">
              <a:spcBef>
                <a:spcPts val="0"/>
              </a:spcBef>
              <a:spcAft>
                <a:spcPts val="0"/>
              </a:spcAft>
              <a:buNone/>
            </a:pPr>
            <a:r>
              <a:t/>
            </a:r>
            <a:endParaRPr sz="1200">
              <a:solidFill>
                <a:srgbClr val="011C5D"/>
              </a:solidFill>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56" name="Google Shape;3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37"/>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Document Loader</a:t>
            </a:r>
            <a:endParaRPr b="1">
              <a:solidFill>
                <a:srgbClr val="011C5D"/>
              </a:solidFill>
            </a:endParaRPr>
          </a:p>
        </p:txBody>
      </p:sp>
      <p:sp>
        <p:nvSpPr>
          <p:cNvPr id="358" name="Google Shape;358;p37"/>
          <p:cNvSpPr txBox="1"/>
          <p:nvPr/>
        </p:nvSpPr>
        <p:spPr>
          <a:xfrm>
            <a:off x="163550" y="1596525"/>
            <a:ext cx="7940100" cy="28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Load any type of document (PDF, PPT(x), DOC(x), XLS(x)</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rPr lang="en" sz="1300">
                <a:solidFill>
                  <a:srgbClr val="011C5D"/>
                </a:solidFill>
                <a:latin typeface="Ubuntu"/>
                <a:ea typeface="Ubuntu"/>
                <a:cs typeface="Ubuntu"/>
                <a:sym typeface="Ubuntu"/>
              </a:rPr>
              <a:t>Unstructured: </a:t>
            </a:r>
            <a:r>
              <a:rPr lang="en" sz="1300" u="sng">
                <a:solidFill>
                  <a:schemeClr val="hlink"/>
                </a:solidFill>
                <a:latin typeface="Ubuntu"/>
                <a:ea typeface="Ubuntu"/>
                <a:cs typeface="Ubuntu"/>
                <a:sym typeface="Ubuntu"/>
                <a:hlinkClick r:id="rId3"/>
              </a:rPr>
              <a:t>https://unstructured.io/</a:t>
            </a:r>
            <a:r>
              <a:rPr lang="en" sz="1300">
                <a:solidFill>
                  <a:srgbClr val="011C5D"/>
                </a:solidFill>
                <a:latin typeface="Ubuntu"/>
                <a:ea typeface="Ubuntu"/>
                <a:cs typeface="Ubuntu"/>
                <a:sym typeface="Ubuntu"/>
              </a:rPr>
              <a:t> </a:t>
            </a:r>
            <a:endParaRPr sz="1300">
              <a:solidFill>
                <a:srgbClr val="011C5D"/>
              </a:solidFill>
              <a:latin typeface="Ubuntu"/>
              <a:ea typeface="Ubuntu"/>
              <a:cs typeface="Ubuntu"/>
              <a:sym typeface="Ubuntu"/>
            </a:endParaRPr>
          </a:p>
          <a:p>
            <a:pPr indent="0" lvl="0" marL="0" rtl="0" algn="l">
              <a:spcBef>
                <a:spcPts val="0"/>
              </a:spcBef>
              <a:spcAft>
                <a:spcPts val="0"/>
              </a:spcAft>
              <a:buNone/>
            </a:pPr>
            <a:r>
              <a:rPr lang="en" sz="1300">
                <a:solidFill>
                  <a:srgbClr val="011C5D"/>
                </a:solidFill>
                <a:latin typeface="Ubuntu"/>
                <a:ea typeface="Ubuntu"/>
                <a:cs typeface="Ubuntu"/>
                <a:sym typeface="Ubuntu"/>
              </a:rPr>
              <a:t>LLama Parse: </a:t>
            </a:r>
            <a:r>
              <a:rPr lang="en" sz="1300" u="sng">
                <a:solidFill>
                  <a:schemeClr val="hlink"/>
                </a:solidFill>
                <a:latin typeface="Ubuntu"/>
                <a:ea typeface="Ubuntu"/>
                <a:cs typeface="Ubuntu"/>
                <a:sym typeface="Ubuntu"/>
                <a:hlinkClick r:id="rId4"/>
              </a:rPr>
              <a:t>https://llamahub.ai/l/readers/llama-index-readers-llama-parse?from=readers</a:t>
            </a:r>
            <a:r>
              <a:rPr lang="en" sz="1300">
                <a:solidFill>
                  <a:srgbClr val="011C5D"/>
                </a:solidFill>
                <a:latin typeface="Ubuntu"/>
                <a:ea typeface="Ubuntu"/>
                <a:cs typeface="Ubuntu"/>
                <a:sym typeface="Ubuntu"/>
              </a:rPr>
              <a:t> </a:t>
            </a:r>
            <a:endParaRPr sz="1300">
              <a:solidFill>
                <a:srgbClr val="011C5D"/>
              </a:solidFill>
              <a:latin typeface="Ubuntu"/>
              <a:ea typeface="Ubuntu"/>
              <a:cs typeface="Ubuntu"/>
              <a:sym typeface="Ubuntu"/>
            </a:endParaRPr>
          </a:p>
        </p:txBody>
      </p:sp>
      <p:pic>
        <p:nvPicPr>
          <p:cNvPr id="359" name="Google Shape;359;p37"/>
          <p:cNvPicPr preferRelativeResize="0"/>
          <p:nvPr/>
        </p:nvPicPr>
        <p:blipFill>
          <a:blip r:embed="rId5">
            <a:alphaModFix/>
          </a:blip>
          <a:stretch>
            <a:fillRect/>
          </a:stretch>
        </p:blipFill>
        <p:spPr>
          <a:xfrm>
            <a:off x="0" y="546375"/>
            <a:ext cx="1183175" cy="1100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65" name="Google Shape;36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38"/>
          <p:cNvSpPr txBox="1"/>
          <p:nvPr>
            <p:ph idx="1" type="body"/>
          </p:nvPr>
        </p:nvSpPr>
        <p:spPr>
          <a:xfrm>
            <a:off x="189375" y="630300"/>
            <a:ext cx="16290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Context </a:t>
            </a:r>
            <a:endParaRPr b="1">
              <a:solidFill>
                <a:srgbClr val="011C5D"/>
              </a:solidFill>
            </a:endParaRPr>
          </a:p>
        </p:txBody>
      </p:sp>
      <p:sp>
        <p:nvSpPr>
          <p:cNvPr id="367" name="Google Shape;367;p38"/>
          <p:cNvSpPr txBox="1"/>
          <p:nvPr/>
        </p:nvSpPr>
        <p:spPr>
          <a:xfrm>
            <a:off x="189375" y="1351500"/>
            <a:ext cx="8431200" cy="15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1C5D"/>
                </a:solidFill>
                <a:latin typeface="Ubuntu"/>
                <a:ea typeface="Ubuntu"/>
                <a:cs typeface="Ubuntu"/>
                <a:sym typeface="Ubuntu"/>
              </a:rPr>
              <a:t>Definition</a:t>
            </a:r>
            <a:r>
              <a:rPr lang="en">
                <a:solidFill>
                  <a:srgbClr val="011C5D"/>
                </a:solidFill>
                <a:latin typeface="Ubuntu"/>
                <a:ea typeface="Ubuntu"/>
                <a:cs typeface="Ubuntu"/>
                <a:sym typeface="Ubuntu"/>
              </a:rPr>
              <a:t>: The context size refers to the maximum number of tokens (words or subword units) that the model can process in a single input sequence. It determines how much textual information the model can consider at once when generating responses or predictions.</a:t>
            </a:r>
            <a:endParaRPr>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A larger context size allows the model to capture longer dependencies and understand more extensive context within the input, leading to more coherent and relevant outputs.</a:t>
            </a:r>
            <a:endParaRPr>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A smaller context size limits the amount of information the model can utilize from the input text.</a:t>
            </a:r>
            <a:endParaRPr>
              <a:solidFill>
                <a:srgbClr val="011C5D"/>
              </a:solidFill>
              <a:latin typeface="Ubuntu"/>
              <a:ea typeface="Ubuntu"/>
              <a:cs typeface="Ubuntu"/>
              <a:sym typeface="Ubuntu"/>
            </a:endParaRPr>
          </a:p>
        </p:txBody>
      </p:sp>
      <p:pic>
        <p:nvPicPr>
          <p:cNvPr id="368" name="Google Shape;368;p38"/>
          <p:cNvPicPr preferRelativeResize="0"/>
          <p:nvPr/>
        </p:nvPicPr>
        <p:blipFill>
          <a:blip r:embed="rId3">
            <a:alphaModFix/>
          </a:blip>
          <a:stretch>
            <a:fillRect/>
          </a:stretch>
        </p:blipFill>
        <p:spPr>
          <a:xfrm>
            <a:off x="2230600" y="2862300"/>
            <a:ext cx="4052076" cy="1800925"/>
          </a:xfrm>
          <a:prstGeom prst="rect">
            <a:avLst/>
          </a:prstGeom>
          <a:noFill/>
          <a:ln>
            <a:noFill/>
          </a:ln>
        </p:spPr>
      </p:pic>
      <p:sp>
        <p:nvSpPr>
          <p:cNvPr id="369" name="Google Shape;369;p38"/>
          <p:cNvSpPr txBox="1"/>
          <p:nvPr/>
        </p:nvSpPr>
        <p:spPr>
          <a:xfrm>
            <a:off x="163550" y="4800975"/>
            <a:ext cx="37908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Variable Sequence Length Training for Long-Context Large Language Models</a:t>
            </a:r>
            <a:endParaRPr sz="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375" name="Google Shape;37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39"/>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Chunking</a:t>
            </a:r>
            <a:endParaRPr b="1">
              <a:solidFill>
                <a:srgbClr val="011C5D"/>
              </a:solidFill>
            </a:endParaRPr>
          </a:p>
        </p:txBody>
      </p:sp>
      <p:sp>
        <p:nvSpPr>
          <p:cNvPr id="377" name="Google Shape;377;p39"/>
          <p:cNvSpPr txBox="1"/>
          <p:nvPr/>
        </p:nvSpPr>
        <p:spPr>
          <a:xfrm>
            <a:off x="163550" y="4800975"/>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Announcing ScaNN: Efficient Vector Similarity Search</a:t>
            </a:r>
            <a:endParaRPr sz="800">
              <a:solidFill>
                <a:schemeClr val="dk2"/>
              </a:solidFill>
            </a:endParaRPr>
          </a:p>
        </p:txBody>
      </p:sp>
      <p:sp>
        <p:nvSpPr>
          <p:cNvPr id="378" name="Google Shape;378;p39"/>
          <p:cNvSpPr txBox="1"/>
          <p:nvPr/>
        </p:nvSpPr>
        <p:spPr>
          <a:xfrm>
            <a:off x="251025" y="1892175"/>
            <a:ext cx="7940100" cy="22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To avoid context limitations, we can do document chunking:</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Chunk by document if the document is small </a:t>
            </a:r>
            <a:endParaRPr sz="1300">
              <a:solidFill>
                <a:srgbClr val="011C5D"/>
              </a:solidFill>
              <a:latin typeface="Ubuntu"/>
              <a:ea typeface="Ubuntu"/>
              <a:cs typeface="Ubuntu"/>
              <a:sym typeface="Ubuntu"/>
            </a:endParaRPr>
          </a:p>
          <a:p>
            <a:pPr indent="-311150" lvl="0" marL="457200" rtl="0" algn="l">
              <a:spcBef>
                <a:spcPts val="0"/>
              </a:spcBef>
              <a:spcAft>
                <a:spcPts val="0"/>
              </a:spcAft>
              <a:buClr>
                <a:srgbClr val="011C5D"/>
              </a:buClr>
              <a:buSzPts val="1300"/>
              <a:buFont typeface="Ubuntu"/>
              <a:buChar char="●"/>
            </a:pPr>
            <a:r>
              <a:rPr lang="en" sz="1300">
                <a:solidFill>
                  <a:srgbClr val="011C5D"/>
                </a:solidFill>
                <a:latin typeface="Ubuntu"/>
                <a:ea typeface="Ubuntu"/>
                <a:cs typeface="Ubuntu"/>
                <a:sym typeface="Ubuntu"/>
              </a:rPr>
              <a:t>Chunk by title or header if the document is big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379" name="Google Shape;379;p39"/>
          <p:cNvPicPr preferRelativeResize="0"/>
          <p:nvPr/>
        </p:nvPicPr>
        <p:blipFill>
          <a:blip r:embed="rId4">
            <a:alphaModFix/>
          </a:blip>
          <a:stretch>
            <a:fillRect/>
          </a:stretch>
        </p:blipFill>
        <p:spPr>
          <a:xfrm>
            <a:off x="38500" y="514200"/>
            <a:ext cx="1105825" cy="1026175"/>
          </a:xfrm>
          <a:prstGeom prst="rect">
            <a:avLst/>
          </a:prstGeom>
          <a:noFill/>
          <a:ln>
            <a:noFill/>
          </a:ln>
        </p:spPr>
      </p:pic>
      <p:pic>
        <p:nvPicPr>
          <p:cNvPr id="380" name="Google Shape;380;p39"/>
          <p:cNvPicPr preferRelativeResize="0"/>
          <p:nvPr/>
        </p:nvPicPr>
        <p:blipFill>
          <a:blip r:embed="rId5">
            <a:alphaModFix/>
          </a:blip>
          <a:stretch>
            <a:fillRect/>
          </a:stretch>
        </p:blipFill>
        <p:spPr>
          <a:xfrm>
            <a:off x="2622750" y="3059779"/>
            <a:ext cx="3898500" cy="1352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0" y="0"/>
            <a:ext cx="7595700" cy="51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rPr lang="en"/>
              <a:t>III.4. RAG Techniques</a:t>
            </a:r>
            <a:endParaRPr/>
          </a:p>
          <a:p>
            <a:pPr indent="0" lvl="0" marL="0" rtl="0" algn="l">
              <a:spcBef>
                <a:spcPts val="0"/>
              </a:spcBef>
              <a:spcAft>
                <a:spcPts val="0"/>
              </a:spcAft>
              <a:buNone/>
            </a:pPr>
            <a:r>
              <a:t/>
            </a:r>
            <a:endParaRPr/>
          </a:p>
        </p:txBody>
      </p:sp>
      <p:sp>
        <p:nvSpPr>
          <p:cNvPr id="386" name="Google Shape;3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40"/>
          <p:cNvSpPr txBox="1"/>
          <p:nvPr>
            <p:ph idx="1" type="body"/>
          </p:nvPr>
        </p:nvSpPr>
        <p:spPr>
          <a:xfrm>
            <a:off x="2154613" y="752813"/>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RAG Frameworks in Python</a:t>
            </a:r>
            <a:endParaRPr b="1">
              <a:solidFill>
                <a:srgbClr val="011C5D"/>
              </a:solidFill>
            </a:endParaRPr>
          </a:p>
        </p:txBody>
      </p:sp>
      <p:sp>
        <p:nvSpPr>
          <p:cNvPr id="388" name="Google Shape;388;p40"/>
          <p:cNvSpPr txBox="1"/>
          <p:nvPr/>
        </p:nvSpPr>
        <p:spPr>
          <a:xfrm>
            <a:off x="1404625" y="4738400"/>
            <a:ext cx="750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Langchain</a:t>
            </a:r>
            <a:r>
              <a:rPr lang="en" sz="800">
                <a:solidFill>
                  <a:schemeClr val="dk2"/>
                </a:solidFill>
              </a:rPr>
              <a:t> </a:t>
            </a:r>
            <a:endParaRPr sz="800">
              <a:solidFill>
                <a:schemeClr val="dk2"/>
              </a:solidFill>
            </a:endParaRPr>
          </a:p>
        </p:txBody>
      </p:sp>
      <p:sp>
        <p:nvSpPr>
          <p:cNvPr id="389" name="Google Shape;389;p40"/>
          <p:cNvSpPr txBox="1"/>
          <p:nvPr/>
        </p:nvSpPr>
        <p:spPr>
          <a:xfrm>
            <a:off x="163550"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390" name="Google Shape;390;p40"/>
          <p:cNvPicPr preferRelativeResize="0"/>
          <p:nvPr/>
        </p:nvPicPr>
        <p:blipFill>
          <a:blip r:embed="rId4">
            <a:alphaModFix/>
          </a:blip>
          <a:stretch>
            <a:fillRect/>
          </a:stretch>
        </p:blipFill>
        <p:spPr>
          <a:xfrm>
            <a:off x="793900" y="1496225"/>
            <a:ext cx="1971455" cy="775500"/>
          </a:xfrm>
          <a:prstGeom prst="rect">
            <a:avLst/>
          </a:prstGeom>
          <a:noFill/>
          <a:ln>
            <a:noFill/>
          </a:ln>
        </p:spPr>
      </p:pic>
      <p:pic>
        <p:nvPicPr>
          <p:cNvPr id="391" name="Google Shape;391;p40"/>
          <p:cNvPicPr preferRelativeResize="0"/>
          <p:nvPr/>
        </p:nvPicPr>
        <p:blipFill>
          <a:blip r:embed="rId5">
            <a:alphaModFix/>
          </a:blip>
          <a:stretch>
            <a:fillRect/>
          </a:stretch>
        </p:blipFill>
        <p:spPr>
          <a:xfrm>
            <a:off x="409600" y="2271725"/>
            <a:ext cx="2930703" cy="2466675"/>
          </a:xfrm>
          <a:prstGeom prst="rect">
            <a:avLst/>
          </a:prstGeom>
          <a:noFill/>
          <a:ln>
            <a:noFill/>
          </a:ln>
        </p:spPr>
      </p:pic>
      <p:pic>
        <p:nvPicPr>
          <p:cNvPr id="392" name="Google Shape;392;p40"/>
          <p:cNvPicPr preferRelativeResize="0"/>
          <p:nvPr/>
        </p:nvPicPr>
        <p:blipFill>
          <a:blip r:embed="rId6">
            <a:alphaModFix/>
          </a:blip>
          <a:stretch>
            <a:fillRect/>
          </a:stretch>
        </p:blipFill>
        <p:spPr>
          <a:xfrm>
            <a:off x="3744475" y="2271725"/>
            <a:ext cx="4969480" cy="2466676"/>
          </a:xfrm>
          <a:prstGeom prst="rect">
            <a:avLst/>
          </a:prstGeom>
          <a:noFill/>
          <a:ln>
            <a:noFill/>
          </a:ln>
        </p:spPr>
      </p:pic>
      <p:pic>
        <p:nvPicPr>
          <p:cNvPr id="393" name="Google Shape;393;p40"/>
          <p:cNvPicPr preferRelativeResize="0"/>
          <p:nvPr/>
        </p:nvPicPr>
        <p:blipFill>
          <a:blip r:embed="rId7">
            <a:alphaModFix/>
          </a:blip>
          <a:stretch>
            <a:fillRect/>
          </a:stretch>
        </p:blipFill>
        <p:spPr>
          <a:xfrm>
            <a:off x="5762670" y="1227975"/>
            <a:ext cx="1108000" cy="1108000"/>
          </a:xfrm>
          <a:prstGeom prst="rect">
            <a:avLst/>
          </a:prstGeom>
          <a:noFill/>
          <a:ln>
            <a:noFill/>
          </a:ln>
        </p:spPr>
      </p:pic>
      <p:pic>
        <p:nvPicPr>
          <p:cNvPr id="394" name="Google Shape;394;p40"/>
          <p:cNvPicPr preferRelativeResize="0"/>
          <p:nvPr/>
        </p:nvPicPr>
        <p:blipFill>
          <a:blip r:embed="rId8">
            <a:alphaModFix/>
          </a:blip>
          <a:stretch>
            <a:fillRect/>
          </a:stretch>
        </p:blipFill>
        <p:spPr>
          <a:xfrm>
            <a:off x="0" y="514200"/>
            <a:ext cx="1971450" cy="1194111"/>
          </a:xfrm>
          <a:prstGeom prst="rect">
            <a:avLst/>
          </a:prstGeom>
          <a:noFill/>
          <a:ln>
            <a:noFill/>
          </a:ln>
        </p:spPr>
      </p:pic>
      <p:sp>
        <p:nvSpPr>
          <p:cNvPr id="395" name="Google Shape;395;p40"/>
          <p:cNvSpPr txBox="1"/>
          <p:nvPr/>
        </p:nvSpPr>
        <p:spPr>
          <a:xfrm>
            <a:off x="5854213" y="4738400"/>
            <a:ext cx="750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9"/>
              </a:rPr>
              <a:t>LlamaIndex</a:t>
            </a:r>
            <a:r>
              <a:rPr lang="en" sz="800">
                <a:solidFill>
                  <a:schemeClr val="dk2"/>
                </a:solidFill>
              </a:rPr>
              <a:t> </a:t>
            </a:r>
            <a:endParaRPr sz="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III.4. RAG Techniques</a:t>
            </a:r>
            <a:endParaRPr/>
          </a:p>
        </p:txBody>
      </p:sp>
      <p:sp>
        <p:nvSpPr>
          <p:cNvPr id="401" name="Google Shape;40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41"/>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Cloud services</a:t>
            </a:r>
            <a:endParaRPr b="1">
              <a:solidFill>
                <a:srgbClr val="011C5D"/>
              </a:solidFill>
            </a:endParaRPr>
          </a:p>
        </p:txBody>
      </p:sp>
      <p:pic>
        <p:nvPicPr>
          <p:cNvPr id="403" name="Google Shape;403;p41"/>
          <p:cNvPicPr preferRelativeResize="0"/>
          <p:nvPr/>
        </p:nvPicPr>
        <p:blipFill>
          <a:blip r:embed="rId3">
            <a:alphaModFix/>
          </a:blip>
          <a:stretch>
            <a:fillRect/>
          </a:stretch>
        </p:blipFill>
        <p:spPr>
          <a:xfrm>
            <a:off x="-2" y="514198"/>
            <a:ext cx="1108000" cy="1071771"/>
          </a:xfrm>
          <a:prstGeom prst="rect">
            <a:avLst/>
          </a:prstGeom>
          <a:noFill/>
          <a:ln>
            <a:noFill/>
          </a:ln>
        </p:spPr>
      </p:pic>
      <p:pic>
        <p:nvPicPr>
          <p:cNvPr id="404" name="Google Shape;404;p41"/>
          <p:cNvPicPr preferRelativeResize="0"/>
          <p:nvPr/>
        </p:nvPicPr>
        <p:blipFill>
          <a:blip r:embed="rId4">
            <a:alphaModFix/>
          </a:blip>
          <a:stretch>
            <a:fillRect/>
          </a:stretch>
        </p:blipFill>
        <p:spPr>
          <a:xfrm>
            <a:off x="3661100" y="1699494"/>
            <a:ext cx="5240822" cy="2772449"/>
          </a:xfrm>
          <a:prstGeom prst="rect">
            <a:avLst/>
          </a:prstGeom>
          <a:noFill/>
          <a:ln>
            <a:noFill/>
          </a:ln>
        </p:spPr>
      </p:pic>
      <p:sp>
        <p:nvSpPr>
          <p:cNvPr id="405" name="Google Shape;405;p41"/>
          <p:cNvSpPr txBox="1"/>
          <p:nvPr>
            <p:ph idx="1" type="body"/>
          </p:nvPr>
        </p:nvSpPr>
        <p:spPr>
          <a:xfrm>
            <a:off x="297050" y="1724900"/>
            <a:ext cx="4708500" cy="249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200">
                <a:solidFill>
                  <a:srgbClr val="011C5D"/>
                </a:solidFill>
              </a:rPr>
              <a:t>Cloud Services provide:</a:t>
            </a:r>
            <a:endParaRPr b="1"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A Secure environment </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Enough compute to train big models</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Product as a Service (PaaS)</a:t>
            </a:r>
            <a:endParaRPr sz="1200">
              <a:solidFill>
                <a:srgbClr val="011C5D"/>
              </a:solidFill>
            </a:endParaRPr>
          </a:p>
          <a:p>
            <a:pPr indent="-304800" lvl="1" marL="914400" rtl="0" algn="l">
              <a:spcBef>
                <a:spcPts val="0"/>
              </a:spcBef>
              <a:spcAft>
                <a:spcPts val="0"/>
              </a:spcAft>
              <a:buClr>
                <a:srgbClr val="011C5D"/>
              </a:buClr>
              <a:buSzPts val="1200"/>
              <a:buChar char="○"/>
            </a:pPr>
            <a:r>
              <a:rPr lang="en" sz="1200">
                <a:solidFill>
                  <a:srgbClr val="011C5D"/>
                </a:solidFill>
              </a:rPr>
              <a:t>LLMs APIs</a:t>
            </a:r>
            <a:endParaRPr sz="1200">
              <a:solidFill>
                <a:srgbClr val="011C5D"/>
              </a:solidFill>
            </a:endParaRPr>
          </a:p>
          <a:p>
            <a:pPr indent="-304800" lvl="1" marL="914400" rtl="0" algn="l">
              <a:spcBef>
                <a:spcPts val="0"/>
              </a:spcBef>
              <a:spcAft>
                <a:spcPts val="0"/>
              </a:spcAft>
              <a:buClr>
                <a:srgbClr val="011C5D"/>
              </a:buClr>
              <a:buSzPts val="1200"/>
              <a:buChar char="○"/>
            </a:pPr>
            <a:r>
              <a:rPr lang="en" sz="1200">
                <a:solidFill>
                  <a:srgbClr val="011C5D"/>
                </a:solidFill>
              </a:rPr>
              <a:t>Vector Store management</a:t>
            </a:r>
            <a:endParaRPr sz="1200">
              <a:solidFill>
                <a:srgbClr val="011C5D"/>
              </a:solidFill>
            </a:endParaRPr>
          </a:p>
          <a:p>
            <a:pPr indent="-304800" lvl="1" marL="914400" rtl="0" algn="l">
              <a:spcBef>
                <a:spcPts val="0"/>
              </a:spcBef>
              <a:spcAft>
                <a:spcPts val="0"/>
              </a:spcAft>
              <a:buClr>
                <a:srgbClr val="011C5D"/>
              </a:buClr>
              <a:buSzPts val="1200"/>
              <a:buChar char="○"/>
            </a:pPr>
            <a:r>
              <a:rPr lang="en" sz="1200">
                <a:solidFill>
                  <a:srgbClr val="011C5D"/>
                </a:solidFill>
              </a:rPr>
              <a:t>Efficient Retrieval</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Monitoring tools</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a:t>
            </a:r>
            <a:endParaRPr sz="1200">
              <a:solidFill>
                <a:srgbClr val="011C5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III.5. Evaluation</a:t>
            </a:r>
            <a:endParaRPr/>
          </a:p>
        </p:txBody>
      </p:sp>
      <p:sp>
        <p:nvSpPr>
          <p:cNvPr id="411" name="Google Shape;41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2"/>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Retriever Evaluation: Precision &amp; Recall @ k</a:t>
            </a:r>
            <a:endParaRPr b="1">
              <a:solidFill>
                <a:srgbClr val="011C5D"/>
              </a:solidFill>
            </a:endParaRPr>
          </a:p>
        </p:txBody>
      </p:sp>
      <p:sp>
        <p:nvSpPr>
          <p:cNvPr id="413" name="Google Shape;413;p42"/>
          <p:cNvSpPr txBox="1"/>
          <p:nvPr/>
        </p:nvSpPr>
        <p:spPr>
          <a:xfrm>
            <a:off x="163550"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414" name="Google Shape;414;p42"/>
          <p:cNvPicPr preferRelativeResize="0"/>
          <p:nvPr/>
        </p:nvPicPr>
        <p:blipFill>
          <a:blip r:embed="rId3">
            <a:alphaModFix/>
          </a:blip>
          <a:stretch>
            <a:fillRect/>
          </a:stretch>
        </p:blipFill>
        <p:spPr>
          <a:xfrm>
            <a:off x="0" y="514200"/>
            <a:ext cx="1108000" cy="1157826"/>
          </a:xfrm>
          <a:prstGeom prst="rect">
            <a:avLst/>
          </a:prstGeom>
          <a:noFill/>
          <a:ln>
            <a:noFill/>
          </a:ln>
        </p:spPr>
      </p:pic>
      <p:pic>
        <p:nvPicPr>
          <p:cNvPr id="415" name="Google Shape;415;p42"/>
          <p:cNvPicPr preferRelativeResize="0"/>
          <p:nvPr/>
        </p:nvPicPr>
        <p:blipFill>
          <a:blip r:embed="rId4">
            <a:alphaModFix/>
          </a:blip>
          <a:stretch>
            <a:fillRect/>
          </a:stretch>
        </p:blipFill>
        <p:spPr>
          <a:xfrm>
            <a:off x="4004738" y="1672025"/>
            <a:ext cx="2648825" cy="1393750"/>
          </a:xfrm>
          <a:prstGeom prst="rect">
            <a:avLst/>
          </a:prstGeom>
          <a:noFill/>
          <a:ln>
            <a:noFill/>
          </a:ln>
        </p:spPr>
      </p:pic>
      <p:sp>
        <p:nvSpPr>
          <p:cNvPr id="416" name="Google Shape;416;p42"/>
          <p:cNvSpPr txBox="1"/>
          <p:nvPr>
            <p:ph idx="1" type="body"/>
          </p:nvPr>
        </p:nvSpPr>
        <p:spPr>
          <a:xfrm>
            <a:off x="163550" y="2269200"/>
            <a:ext cx="3364500" cy="605100"/>
          </a:xfrm>
          <a:prstGeom prst="rect">
            <a:avLst/>
          </a:prstGeom>
        </p:spPr>
        <p:txBody>
          <a:bodyPr anchorCtr="0" anchor="ctr" bIns="91425" lIns="91425" spcFirstLastPara="1" rIns="91425" wrap="square" tIns="91425">
            <a:normAutofit fontScale="62500"/>
          </a:bodyPr>
          <a:lstStyle/>
          <a:p>
            <a:pPr indent="0" lvl="0" marL="0" rtl="0" algn="l">
              <a:spcBef>
                <a:spcPts val="0"/>
              </a:spcBef>
              <a:spcAft>
                <a:spcPts val="0"/>
              </a:spcAft>
              <a:buNone/>
            </a:pPr>
            <a:r>
              <a:rPr lang="en">
                <a:solidFill>
                  <a:srgbClr val="011C5D"/>
                </a:solidFill>
              </a:rPr>
              <a:t>Precision @k</a:t>
            </a:r>
            <a:endParaRPr>
              <a:solidFill>
                <a:srgbClr val="011C5D"/>
              </a:solidFill>
            </a:endParaRPr>
          </a:p>
          <a:p>
            <a:pPr indent="0" lvl="0" marL="0" rtl="0" algn="l">
              <a:spcBef>
                <a:spcPts val="0"/>
              </a:spcBef>
              <a:spcAft>
                <a:spcPts val="0"/>
              </a:spcAft>
              <a:buNone/>
            </a:pPr>
            <a:r>
              <a:rPr i="1" lang="en">
                <a:solidFill>
                  <a:srgbClr val="011C5D"/>
                </a:solidFill>
              </a:rPr>
              <a:t>How many </a:t>
            </a:r>
            <a:r>
              <a:rPr lang="en">
                <a:solidFill>
                  <a:srgbClr val="011C5D"/>
                </a:solidFill>
              </a:rPr>
              <a:t> </a:t>
            </a:r>
            <a:r>
              <a:rPr b="1" lang="en">
                <a:solidFill>
                  <a:srgbClr val="011C5D"/>
                </a:solidFill>
              </a:rPr>
              <a:t>retrieved</a:t>
            </a:r>
            <a:r>
              <a:rPr lang="en">
                <a:solidFill>
                  <a:srgbClr val="011C5D"/>
                </a:solidFill>
              </a:rPr>
              <a:t> documents are </a:t>
            </a:r>
            <a:r>
              <a:rPr b="1" lang="en">
                <a:solidFill>
                  <a:srgbClr val="011C5D"/>
                </a:solidFill>
              </a:rPr>
              <a:t>relevant</a:t>
            </a:r>
            <a:r>
              <a:rPr lang="en">
                <a:solidFill>
                  <a:srgbClr val="011C5D"/>
                </a:solidFill>
              </a:rPr>
              <a:t> ?</a:t>
            </a:r>
            <a:endParaRPr b="1">
              <a:solidFill>
                <a:srgbClr val="011C5D"/>
              </a:solidFill>
            </a:endParaRPr>
          </a:p>
        </p:txBody>
      </p:sp>
      <p:sp>
        <p:nvSpPr>
          <p:cNvPr id="417" name="Google Shape;417;p42"/>
          <p:cNvSpPr txBox="1"/>
          <p:nvPr>
            <p:ph idx="1" type="body"/>
          </p:nvPr>
        </p:nvSpPr>
        <p:spPr>
          <a:xfrm>
            <a:off x="163550" y="3212875"/>
            <a:ext cx="3364500" cy="605100"/>
          </a:xfrm>
          <a:prstGeom prst="rect">
            <a:avLst/>
          </a:prstGeom>
        </p:spPr>
        <p:txBody>
          <a:bodyPr anchorCtr="0" anchor="ctr" bIns="91425" lIns="91425" spcFirstLastPara="1" rIns="91425" wrap="square" tIns="91425">
            <a:normAutofit fontScale="62500"/>
          </a:bodyPr>
          <a:lstStyle/>
          <a:p>
            <a:pPr indent="0" lvl="0" marL="0" rtl="0" algn="l">
              <a:spcBef>
                <a:spcPts val="0"/>
              </a:spcBef>
              <a:spcAft>
                <a:spcPts val="0"/>
              </a:spcAft>
              <a:buNone/>
            </a:pPr>
            <a:r>
              <a:rPr lang="en">
                <a:solidFill>
                  <a:srgbClr val="011C5D"/>
                </a:solidFill>
              </a:rPr>
              <a:t>Recall</a:t>
            </a:r>
            <a:r>
              <a:rPr lang="en">
                <a:solidFill>
                  <a:srgbClr val="011C5D"/>
                </a:solidFill>
              </a:rPr>
              <a:t> @k</a:t>
            </a:r>
            <a:endParaRPr>
              <a:solidFill>
                <a:srgbClr val="011C5D"/>
              </a:solidFill>
            </a:endParaRPr>
          </a:p>
          <a:p>
            <a:pPr indent="0" lvl="0" marL="0" rtl="0" algn="l">
              <a:spcBef>
                <a:spcPts val="0"/>
              </a:spcBef>
              <a:spcAft>
                <a:spcPts val="0"/>
              </a:spcAft>
              <a:buNone/>
            </a:pPr>
            <a:r>
              <a:rPr i="1" lang="en">
                <a:solidFill>
                  <a:srgbClr val="011C5D"/>
                </a:solidFill>
              </a:rPr>
              <a:t>How many </a:t>
            </a:r>
            <a:r>
              <a:rPr lang="en">
                <a:solidFill>
                  <a:srgbClr val="011C5D"/>
                </a:solidFill>
              </a:rPr>
              <a:t> </a:t>
            </a:r>
            <a:r>
              <a:rPr b="1" lang="en">
                <a:solidFill>
                  <a:srgbClr val="011C5D"/>
                </a:solidFill>
              </a:rPr>
              <a:t>relevant</a:t>
            </a:r>
            <a:r>
              <a:rPr lang="en">
                <a:solidFill>
                  <a:srgbClr val="011C5D"/>
                </a:solidFill>
              </a:rPr>
              <a:t> documents are </a:t>
            </a:r>
            <a:r>
              <a:rPr b="1" lang="en">
                <a:solidFill>
                  <a:srgbClr val="011C5D"/>
                </a:solidFill>
              </a:rPr>
              <a:t>retrieved</a:t>
            </a:r>
            <a:r>
              <a:rPr lang="en">
                <a:solidFill>
                  <a:srgbClr val="011C5D"/>
                </a:solidFill>
              </a:rPr>
              <a:t> ?</a:t>
            </a:r>
            <a:endParaRPr b="1">
              <a:solidFill>
                <a:srgbClr val="011C5D"/>
              </a:solidFill>
            </a:endParaRPr>
          </a:p>
        </p:txBody>
      </p:sp>
      <p:pic>
        <p:nvPicPr>
          <p:cNvPr id="418" name="Google Shape;418;p42"/>
          <p:cNvPicPr preferRelativeResize="0"/>
          <p:nvPr/>
        </p:nvPicPr>
        <p:blipFill>
          <a:blip r:embed="rId5">
            <a:alphaModFix/>
          </a:blip>
          <a:stretch>
            <a:fillRect/>
          </a:stretch>
        </p:blipFill>
        <p:spPr>
          <a:xfrm>
            <a:off x="3959250" y="3160000"/>
            <a:ext cx="2694299" cy="144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p:nvPr/>
        </p:nvSpPr>
        <p:spPr>
          <a:xfrm>
            <a:off x="56200" y="1212275"/>
            <a:ext cx="3243900" cy="2674800"/>
          </a:xfrm>
          <a:prstGeom prst="roundRect">
            <a:avLst>
              <a:gd fmla="val 16667" name="adj"/>
            </a:avLst>
          </a:prstGeom>
          <a:noFill/>
          <a:ln cap="flat" cmpd="sng" w="19050">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 Introduction</a:t>
            </a:r>
            <a:endParaRPr/>
          </a:p>
        </p:txBody>
      </p:sp>
      <p:sp>
        <p:nvSpPr>
          <p:cNvPr id="120" name="Google Shape;12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6"/>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LLM vs RAG</a:t>
            </a:r>
            <a:endParaRPr b="1">
              <a:solidFill>
                <a:srgbClr val="011C5D"/>
              </a:solidFill>
            </a:endParaRPr>
          </a:p>
        </p:txBody>
      </p:sp>
      <p:pic>
        <p:nvPicPr>
          <p:cNvPr id="122" name="Google Shape;122;p16"/>
          <p:cNvPicPr preferRelativeResize="0"/>
          <p:nvPr/>
        </p:nvPicPr>
        <p:blipFill>
          <a:blip r:embed="rId3">
            <a:alphaModFix/>
          </a:blip>
          <a:stretch>
            <a:fillRect/>
          </a:stretch>
        </p:blipFill>
        <p:spPr>
          <a:xfrm>
            <a:off x="3448775" y="869775"/>
            <a:ext cx="5572373" cy="2080376"/>
          </a:xfrm>
          <a:prstGeom prst="rect">
            <a:avLst/>
          </a:prstGeom>
          <a:noFill/>
          <a:ln>
            <a:noFill/>
          </a:ln>
        </p:spPr>
      </p:pic>
      <p:pic>
        <p:nvPicPr>
          <p:cNvPr id="123" name="Google Shape;123;p16"/>
          <p:cNvPicPr preferRelativeResize="0"/>
          <p:nvPr/>
        </p:nvPicPr>
        <p:blipFill>
          <a:blip r:embed="rId4">
            <a:alphaModFix/>
          </a:blip>
          <a:stretch>
            <a:fillRect/>
          </a:stretch>
        </p:blipFill>
        <p:spPr>
          <a:xfrm>
            <a:off x="115450" y="1435050"/>
            <a:ext cx="2961876" cy="2273400"/>
          </a:xfrm>
          <a:prstGeom prst="rect">
            <a:avLst/>
          </a:prstGeom>
          <a:noFill/>
          <a:ln>
            <a:noFill/>
          </a:ln>
        </p:spPr>
      </p:pic>
      <p:sp>
        <p:nvSpPr>
          <p:cNvPr id="124" name="Google Shape;124;p16"/>
          <p:cNvSpPr txBox="1"/>
          <p:nvPr>
            <p:ph idx="1" type="body"/>
          </p:nvPr>
        </p:nvSpPr>
        <p:spPr>
          <a:xfrm>
            <a:off x="1237363" y="3831125"/>
            <a:ext cx="65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LLM</a:t>
            </a:r>
            <a:endParaRPr b="1">
              <a:solidFill>
                <a:srgbClr val="011C5D"/>
              </a:solidFill>
            </a:endParaRPr>
          </a:p>
        </p:txBody>
      </p:sp>
      <p:sp>
        <p:nvSpPr>
          <p:cNvPr id="125" name="Google Shape;125;p16"/>
          <p:cNvSpPr txBox="1"/>
          <p:nvPr>
            <p:ph idx="1" type="body"/>
          </p:nvPr>
        </p:nvSpPr>
        <p:spPr>
          <a:xfrm>
            <a:off x="5966975" y="3708450"/>
            <a:ext cx="65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RAG</a:t>
            </a:r>
            <a:endParaRPr b="1">
              <a:solidFill>
                <a:srgbClr val="011C5D"/>
              </a:solidFill>
            </a:endParaRPr>
          </a:p>
        </p:txBody>
      </p:sp>
      <p:sp>
        <p:nvSpPr>
          <p:cNvPr id="126" name="Google Shape;126;p16"/>
          <p:cNvSpPr/>
          <p:nvPr/>
        </p:nvSpPr>
        <p:spPr>
          <a:xfrm>
            <a:off x="3348663" y="630300"/>
            <a:ext cx="5772600" cy="3256800"/>
          </a:xfrm>
          <a:prstGeom prst="roundRect">
            <a:avLst>
              <a:gd fmla="val 16667" name="adj"/>
            </a:avLst>
          </a:prstGeom>
          <a:noFill/>
          <a:ln cap="flat" cmpd="sng" w="19050">
            <a:solidFill>
              <a:srgbClr val="011C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III.5. Evaluation</a:t>
            </a:r>
            <a:endParaRPr/>
          </a:p>
        </p:txBody>
      </p:sp>
      <p:sp>
        <p:nvSpPr>
          <p:cNvPr id="424" name="Google Shape;42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43"/>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Retriever Evaluation : NDCG</a:t>
            </a:r>
            <a:endParaRPr b="1">
              <a:solidFill>
                <a:srgbClr val="011C5D"/>
              </a:solidFill>
            </a:endParaRPr>
          </a:p>
        </p:txBody>
      </p:sp>
      <p:sp>
        <p:nvSpPr>
          <p:cNvPr id="426" name="Google Shape;426;p43"/>
          <p:cNvSpPr txBox="1"/>
          <p:nvPr/>
        </p:nvSpPr>
        <p:spPr>
          <a:xfrm>
            <a:off x="163550"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427" name="Google Shape;427;p43"/>
          <p:cNvPicPr preferRelativeResize="0"/>
          <p:nvPr/>
        </p:nvPicPr>
        <p:blipFill>
          <a:blip r:embed="rId3">
            <a:alphaModFix/>
          </a:blip>
          <a:stretch>
            <a:fillRect/>
          </a:stretch>
        </p:blipFill>
        <p:spPr>
          <a:xfrm>
            <a:off x="0" y="514200"/>
            <a:ext cx="1108000" cy="1157826"/>
          </a:xfrm>
          <a:prstGeom prst="rect">
            <a:avLst/>
          </a:prstGeom>
          <a:noFill/>
          <a:ln>
            <a:noFill/>
          </a:ln>
        </p:spPr>
      </p:pic>
      <p:sp>
        <p:nvSpPr>
          <p:cNvPr id="428" name="Google Shape;428;p43"/>
          <p:cNvSpPr txBox="1"/>
          <p:nvPr>
            <p:ph idx="1" type="body"/>
          </p:nvPr>
        </p:nvSpPr>
        <p:spPr>
          <a:xfrm>
            <a:off x="297050" y="1724900"/>
            <a:ext cx="4485000" cy="22407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solidFill>
                  <a:srgbClr val="011C5D"/>
                </a:solidFill>
              </a:rPr>
              <a:t>NDCG can take values from 0 to 1. </a:t>
            </a:r>
            <a:endParaRPr>
              <a:solidFill>
                <a:srgbClr val="011C5D"/>
              </a:solidFill>
            </a:endParaRPr>
          </a:p>
          <a:p>
            <a:pPr indent="0" lvl="0" marL="0" rtl="0" algn="l">
              <a:spcBef>
                <a:spcPts val="0"/>
              </a:spcBef>
              <a:spcAft>
                <a:spcPts val="0"/>
              </a:spcAft>
              <a:buClr>
                <a:schemeClr val="dk1"/>
              </a:buClr>
              <a:buSzPct val="61111"/>
              <a:buFont typeface="Arial"/>
              <a:buNone/>
            </a:pPr>
            <a:r>
              <a:t/>
            </a:r>
            <a:endParaRPr>
              <a:solidFill>
                <a:srgbClr val="011C5D"/>
              </a:solidFill>
            </a:endParaRPr>
          </a:p>
          <a:p>
            <a:pPr indent="-317182" lvl="0" marL="457200" rtl="0" algn="l">
              <a:spcBef>
                <a:spcPts val="0"/>
              </a:spcBef>
              <a:spcAft>
                <a:spcPts val="0"/>
              </a:spcAft>
              <a:buClr>
                <a:srgbClr val="011C5D"/>
              </a:buClr>
              <a:buSzPct val="100000"/>
              <a:buChar char="●"/>
            </a:pPr>
            <a:r>
              <a:rPr lang="en">
                <a:solidFill>
                  <a:srgbClr val="011C5D"/>
                </a:solidFill>
              </a:rPr>
              <a:t>NDCG equals 1 in the case of ideal ranking when items are perfectly sorted by relevance. </a:t>
            </a:r>
            <a:endParaRPr>
              <a:solidFill>
                <a:srgbClr val="011C5D"/>
              </a:solidFill>
            </a:endParaRPr>
          </a:p>
          <a:p>
            <a:pPr indent="-317182" lvl="0" marL="457200" rtl="0" algn="l">
              <a:spcBef>
                <a:spcPts val="0"/>
              </a:spcBef>
              <a:spcAft>
                <a:spcPts val="0"/>
              </a:spcAft>
              <a:buClr>
                <a:srgbClr val="011C5D"/>
              </a:buClr>
              <a:buSzPct val="100000"/>
              <a:buChar char="●"/>
            </a:pPr>
            <a:r>
              <a:rPr lang="en">
                <a:solidFill>
                  <a:srgbClr val="011C5D"/>
                </a:solidFill>
              </a:rPr>
              <a:t>NDCG equals 0 when there are no relevant objects in top-K.</a:t>
            </a:r>
            <a:endParaRPr>
              <a:solidFill>
                <a:srgbClr val="011C5D"/>
              </a:solidFill>
            </a:endParaRPr>
          </a:p>
          <a:p>
            <a:pPr indent="-317182" lvl="0" marL="457200" rtl="0" algn="l">
              <a:spcBef>
                <a:spcPts val="0"/>
              </a:spcBef>
              <a:spcAft>
                <a:spcPts val="0"/>
              </a:spcAft>
              <a:buClr>
                <a:srgbClr val="011C5D"/>
              </a:buClr>
              <a:buSzPct val="100000"/>
              <a:buChar char="●"/>
            </a:pPr>
            <a:r>
              <a:rPr lang="en">
                <a:solidFill>
                  <a:srgbClr val="011C5D"/>
                </a:solidFill>
              </a:rPr>
              <a:t>NDCG can be between 0 and 1 in all other cases. The higher the NDCG, the better. </a:t>
            </a:r>
            <a:endParaRPr>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t/>
            </a:r>
            <a:endParaRPr b="1">
              <a:solidFill>
                <a:srgbClr val="011C5D"/>
              </a:solidFill>
            </a:endParaRPr>
          </a:p>
        </p:txBody>
      </p:sp>
      <p:pic>
        <p:nvPicPr>
          <p:cNvPr id="429" name="Google Shape;429;p43"/>
          <p:cNvPicPr preferRelativeResize="0"/>
          <p:nvPr/>
        </p:nvPicPr>
        <p:blipFill>
          <a:blip r:embed="rId4">
            <a:alphaModFix/>
          </a:blip>
          <a:stretch>
            <a:fillRect/>
          </a:stretch>
        </p:blipFill>
        <p:spPr>
          <a:xfrm>
            <a:off x="5956638" y="2888400"/>
            <a:ext cx="2708675" cy="1393025"/>
          </a:xfrm>
          <a:prstGeom prst="rect">
            <a:avLst/>
          </a:prstGeom>
          <a:noFill/>
          <a:ln>
            <a:noFill/>
          </a:ln>
        </p:spPr>
      </p:pic>
      <p:pic>
        <p:nvPicPr>
          <p:cNvPr id="430" name="Google Shape;430;p43"/>
          <p:cNvPicPr preferRelativeResize="0"/>
          <p:nvPr/>
        </p:nvPicPr>
        <p:blipFill>
          <a:blip r:embed="rId5">
            <a:alphaModFix/>
          </a:blip>
          <a:stretch>
            <a:fillRect/>
          </a:stretch>
        </p:blipFill>
        <p:spPr>
          <a:xfrm>
            <a:off x="5999900" y="1238725"/>
            <a:ext cx="2622151" cy="1491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III.5. Evaluation</a:t>
            </a:r>
            <a:endParaRPr/>
          </a:p>
        </p:txBody>
      </p:sp>
      <p:sp>
        <p:nvSpPr>
          <p:cNvPr id="436" name="Google Shape;43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4"/>
          <p:cNvSpPr txBox="1"/>
          <p:nvPr>
            <p:ph idx="1" type="body"/>
          </p:nvPr>
        </p:nvSpPr>
        <p:spPr>
          <a:xfrm>
            <a:off x="1446975"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Answer</a:t>
            </a:r>
            <a:r>
              <a:rPr lang="en">
                <a:solidFill>
                  <a:srgbClr val="011C5D"/>
                </a:solidFill>
              </a:rPr>
              <a:t> Evaluation: LLM As a judge</a:t>
            </a:r>
            <a:endParaRPr b="1">
              <a:solidFill>
                <a:srgbClr val="011C5D"/>
              </a:solidFill>
            </a:endParaRPr>
          </a:p>
        </p:txBody>
      </p:sp>
      <p:sp>
        <p:nvSpPr>
          <p:cNvPr id="438" name="Google Shape;438;p44"/>
          <p:cNvSpPr txBox="1"/>
          <p:nvPr/>
        </p:nvSpPr>
        <p:spPr>
          <a:xfrm>
            <a:off x="163550" y="4800975"/>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RAGAS</a:t>
            </a:r>
            <a:endParaRPr sz="800">
              <a:solidFill>
                <a:schemeClr val="dk2"/>
              </a:solidFill>
            </a:endParaRPr>
          </a:p>
        </p:txBody>
      </p:sp>
      <p:sp>
        <p:nvSpPr>
          <p:cNvPr id="439" name="Google Shape;439;p44"/>
          <p:cNvSpPr txBox="1"/>
          <p:nvPr/>
        </p:nvSpPr>
        <p:spPr>
          <a:xfrm>
            <a:off x="163550"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pic>
        <p:nvPicPr>
          <p:cNvPr id="440" name="Google Shape;440;p44"/>
          <p:cNvPicPr preferRelativeResize="0"/>
          <p:nvPr/>
        </p:nvPicPr>
        <p:blipFill>
          <a:blip r:embed="rId4">
            <a:alphaModFix/>
          </a:blip>
          <a:stretch>
            <a:fillRect/>
          </a:stretch>
        </p:blipFill>
        <p:spPr>
          <a:xfrm>
            <a:off x="0" y="514200"/>
            <a:ext cx="1108000" cy="1157826"/>
          </a:xfrm>
          <a:prstGeom prst="rect">
            <a:avLst/>
          </a:prstGeom>
          <a:noFill/>
          <a:ln>
            <a:noFill/>
          </a:ln>
        </p:spPr>
      </p:pic>
      <p:sp>
        <p:nvSpPr>
          <p:cNvPr id="441" name="Google Shape;441;p44"/>
          <p:cNvSpPr txBox="1"/>
          <p:nvPr>
            <p:ph idx="1" type="body"/>
          </p:nvPr>
        </p:nvSpPr>
        <p:spPr>
          <a:xfrm>
            <a:off x="297050" y="1724900"/>
            <a:ext cx="4708500" cy="24933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011C5D"/>
                </a:solidFill>
              </a:rPr>
              <a:t>Ask an LLM to evaluate answer quality: </a:t>
            </a:r>
            <a:endParaRPr>
              <a:solidFill>
                <a:srgbClr val="011C5D"/>
              </a:solidFill>
            </a:endParaRPr>
          </a:p>
          <a:p>
            <a:pPr indent="0" lvl="0" marL="0" rtl="0" algn="l">
              <a:spcBef>
                <a:spcPts val="0"/>
              </a:spcBef>
              <a:spcAft>
                <a:spcPts val="0"/>
              </a:spcAft>
              <a:buNone/>
            </a:pPr>
            <a:r>
              <a:t/>
            </a:r>
            <a:endParaRPr>
              <a:solidFill>
                <a:srgbClr val="011C5D"/>
              </a:solidFill>
            </a:endParaRPr>
          </a:p>
          <a:p>
            <a:pPr indent="-308610" lvl="0" marL="457200" rtl="0" algn="l">
              <a:spcBef>
                <a:spcPts val="0"/>
              </a:spcBef>
              <a:spcAft>
                <a:spcPts val="0"/>
              </a:spcAft>
              <a:buClr>
                <a:srgbClr val="011C5D"/>
              </a:buClr>
              <a:buSzPct val="100000"/>
              <a:buChar char="●"/>
            </a:pPr>
            <a:r>
              <a:rPr lang="en">
                <a:solidFill>
                  <a:srgbClr val="011C5D"/>
                </a:solidFill>
              </a:rPr>
              <a:t>Does my answer answer to the question ? </a:t>
            </a:r>
            <a:endParaRPr>
              <a:solidFill>
                <a:srgbClr val="011C5D"/>
              </a:solidFill>
            </a:endParaRPr>
          </a:p>
          <a:p>
            <a:pPr indent="-308610" lvl="0" marL="457200" rtl="0" algn="l">
              <a:spcBef>
                <a:spcPts val="0"/>
              </a:spcBef>
              <a:spcAft>
                <a:spcPts val="0"/>
              </a:spcAft>
              <a:buClr>
                <a:srgbClr val="011C5D"/>
              </a:buClr>
              <a:buSzPct val="100000"/>
              <a:buChar char="●"/>
            </a:pPr>
            <a:r>
              <a:rPr lang="en">
                <a:solidFill>
                  <a:srgbClr val="011C5D"/>
                </a:solidFill>
              </a:rPr>
              <a:t>Does my answer used information from the context ? </a:t>
            </a:r>
            <a:endParaRPr>
              <a:solidFill>
                <a:srgbClr val="011C5D"/>
              </a:solidFill>
            </a:endParaRPr>
          </a:p>
          <a:p>
            <a:pPr indent="-308610" lvl="0" marL="457200" rtl="0" algn="l">
              <a:spcBef>
                <a:spcPts val="0"/>
              </a:spcBef>
              <a:spcAft>
                <a:spcPts val="0"/>
              </a:spcAft>
              <a:buClr>
                <a:srgbClr val="011C5D"/>
              </a:buClr>
              <a:buSzPct val="100000"/>
              <a:buChar char="●"/>
            </a:pPr>
            <a:r>
              <a:rPr lang="en">
                <a:solidFill>
                  <a:srgbClr val="011C5D"/>
                </a:solidFill>
              </a:rPr>
              <a:t>Does my answer give enough facts ?</a:t>
            </a:r>
            <a:endParaRPr>
              <a:solidFill>
                <a:srgbClr val="011C5D"/>
              </a:solidFill>
            </a:endParaRPr>
          </a:p>
          <a:p>
            <a:pPr indent="-308610" lvl="0" marL="457200" rtl="0" algn="l">
              <a:spcBef>
                <a:spcPts val="0"/>
              </a:spcBef>
              <a:spcAft>
                <a:spcPts val="0"/>
              </a:spcAft>
              <a:buClr>
                <a:srgbClr val="011C5D"/>
              </a:buClr>
              <a:buSzPct val="100000"/>
              <a:buChar char="●"/>
            </a:pPr>
            <a:r>
              <a:rPr lang="en">
                <a:solidFill>
                  <a:srgbClr val="011C5D"/>
                </a:solidFill>
              </a:rPr>
              <a:t>…</a:t>
            </a:r>
            <a:endParaRPr>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rPr lang="en">
                <a:solidFill>
                  <a:srgbClr val="011C5D"/>
                </a:solidFill>
              </a:rPr>
              <a:t>BLEU, ROUGE, Perplexity are not ideal for RAG </a:t>
            </a:r>
            <a:r>
              <a:rPr lang="en">
                <a:solidFill>
                  <a:srgbClr val="011C5D"/>
                </a:solidFill>
              </a:rPr>
              <a:t>use case</a:t>
            </a:r>
            <a:r>
              <a:rPr lang="en">
                <a:solidFill>
                  <a:srgbClr val="011C5D"/>
                </a:solidFill>
              </a:rPr>
              <a:t>. </a:t>
            </a:r>
            <a:endParaRPr>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rPr b="1" lang="en">
                <a:solidFill>
                  <a:srgbClr val="011C5D"/>
                </a:solidFill>
              </a:rPr>
              <a:t>Evaluating </a:t>
            </a:r>
            <a:r>
              <a:rPr b="1" lang="en">
                <a:solidFill>
                  <a:srgbClr val="011C5D"/>
                </a:solidFill>
              </a:rPr>
              <a:t>answers</a:t>
            </a:r>
            <a:r>
              <a:rPr b="1" lang="en">
                <a:solidFill>
                  <a:srgbClr val="011C5D"/>
                </a:solidFill>
              </a:rPr>
              <a:t> in RAG is not easy</a:t>
            </a:r>
            <a:endParaRPr b="1">
              <a:solidFill>
                <a:srgbClr val="011C5D"/>
              </a:solidFill>
            </a:endParaRPr>
          </a:p>
          <a:p>
            <a:pPr indent="0" lvl="0" marL="0" rtl="0" algn="l">
              <a:spcBef>
                <a:spcPts val="0"/>
              </a:spcBef>
              <a:spcAft>
                <a:spcPts val="0"/>
              </a:spcAft>
              <a:buNone/>
            </a:pPr>
            <a:r>
              <a:t/>
            </a:r>
            <a:endParaRPr>
              <a:solidFill>
                <a:srgbClr val="011C5D"/>
              </a:solidFill>
            </a:endParaRPr>
          </a:p>
          <a:p>
            <a:pPr indent="0" lvl="0" marL="0" rtl="0" algn="l">
              <a:spcBef>
                <a:spcPts val="0"/>
              </a:spcBef>
              <a:spcAft>
                <a:spcPts val="0"/>
              </a:spcAft>
              <a:buNone/>
            </a:pPr>
            <a:r>
              <a:t/>
            </a:r>
            <a:endParaRPr b="1">
              <a:solidFill>
                <a:srgbClr val="011C5D"/>
              </a:solidFill>
            </a:endParaRPr>
          </a:p>
        </p:txBody>
      </p:sp>
      <p:pic>
        <p:nvPicPr>
          <p:cNvPr id="442" name="Google Shape;442;p44"/>
          <p:cNvPicPr preferRelativeResize="0"/>
          <p:nvPr/>
        </p:nvPicPr>
        <p:blipFill>
          <a:blip r:embed="rId5">
            <a:alphaModFix/>
          </a:blip>
          <a:stretch>
            <a:fillRect/>
          </a:stretch>
        </p:blipFill>
        <p:spPr>
          <a:xfrm>
            <a:off x="5187150" y="1835450"/>
            <a:ext cx="3385607" cy="22202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III.6. Multimodal RAG</a:t>
            </a:r>
            <a:endParaRPr/>
          </a:p>
        </p:txBody>
      </p:sp>
      <p:sp>
        <p:nvSpPr>
          <p:cNvPr id="448" name="Google Shape;44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45"/>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Multimodal</a:t>
            </a:r>
            <a:endParaRPr b="1">
              <a:solidFill>
                <a:srgbClr val="011C5D"/>
              </a:solidFill>
            </a:endParaRPr>
          </a:p>
        </p:txBody>
      </p:sp>
      <p:sp>
        <p:nvSpPr>
          <p:cNvPr id="450" name="Google Shape;450;p45"/>
          <p:cNvSpPr txBox="1"/>
          <p:nvPr/>
        </p:nvSpPr>
        <p:spPr>
          <a:xfrm>
            <a:off x="163550" y="4800975"/>
            <a:ext cx="67812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Berrios &amp; Al, 2023, Towards Language Models That Can See: Computer Vision Through the LENS of Natural Language</a:t>
            </a:r>
            <a:endParaRPr sz="800">
              <a:solidFill>
                <a:schemeClr val="dk2"/>
              </a:solidFill>
            </a:endParaRPr>
          </a:p>
        </p:txBody>
      </p:sp>
      <p:sp>
        <p:nvSpPr>
          <p:cNvPr id="451" name="Google Shape;451;p45"/>
          <p:cNvSpPr txBox="1"/>
          <p:nvPr/>
        </p:nvSpPr>
        <p:spPr>
          <a:xfrm>
            <a:off x="214125"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452" name="Google Shape;452;p45"/>
          <p:cNvSpPr txBox="1"/>
          <p:nvPr>
            <p:ph idx="1" type="body"/>
          </p:nvPr>
        </p:nvSpPr>
        <p:spPr>
          <a:xfrm>
            <a:off x="297050" y="1173150"/>
            <a:ext cx="8531400" cy="145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200">
                <a:solidFill>
                  <a:srgbClr val="011C5D"/>
                </a:solidFill>
              </a:rPr>
              <a:t>Multimodal LLM</a:t>
            </a:r>
            <a:r>
              <a:rPr lang="en" sz="1200">
                <a:solidFill>
                  <a:srgbClr val="011C5D"/>
                </a:solidFill>
              </a:rPr>
              <a:t>: LLM capable of processing and understanding multiple types (or “modes”) of input data, such as </a:t>
            </a:r>
            <a:r>
              <a:rPr b="1" lang="en" sz="1200">
                <a:solidFill>
                  <a:srgbClr val="011C5D"/>
                </a:solidFill>
              </a:rPr>
              <a:t>text</a:t>
            </a:r>
            <a:r>
              <a:rPr lang="en" sz="1200">
                <a:solidFill>
                  <a:srgbClr val="011C5D"/>
                </a:solidFill>
              </a:rPr>
              <a:t>, </a:t>
            </a:r>
            <a:r>
              <a:rPr b="1" lang="en" sz="1200">
                <a:solidFill>
                  <a:srgbClr val="011C5D"/>
                </a:solidFill>
              </a:rPr>
              <a:t>images</a:t>
            </a:r>
            <a:r>
              <a:rPr lang="en" sz="1200">
                <a:solidFill>
                  <a:srgbClr val="011C5D"/>
                </a:solidFill>
              </a:rPr>
              <a:t>, </a:t>
            </a:r>
            <a:r>
              <a:rPr b="1" lang="en" sz="1200">
                <a:solidFill>
                  <a:srgbClr val="011C5D"/>
                </a:solidFill>
              </a:rPr>
              <a:t>audio</a:t>
            </a:r>
            <a:r>
              <a:rPr lang="en" sz="1200">
                <a:solidFill>
                  <a:srgbClr val="011C5D"/>
                </a:solidFill>
              </a:rPr>
              <a:t>, </a:t>
            </a:r>
            <a:r>
              <a:rPr b="1" lang="en" sz="1200">
                <a:solidFill>
                  <a:srgbClr val="011C5D"/>
                </a:solidFill>
              </a:rPr>
              <a:t>video</a:t>
            </a:r>
            <a:r>
              <a:rPr lang="en" sz="1200">
                <a:solidFill>
                  <a:srgbClr val="011C5D"/>
                </a:solidFill>
              </a:rPr>
              <a:t>, and other sensory inputs, in a unified manner.</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rPr i="1" lang="en" sz="1200">
                <a:solidFill>
                  <a:srgbClr val="011C5D"/>
                </a:solidFill>
              </a:rPr>
              <a:t>Exemple</a:t>
            </a:r>
            <a:r>
              <a:rPr lang="en" sz="1200">
                <a:solidFill>
                  <a:srgbClr val="011C5D"/>
                </a:solidFill>
              </a:rPr>
              <a:t>: GPT 4o, Gemini 1.5, </a:t>
            </a:r>
            <a:r>
              <a:rPr lang="en" sz="1200">
                <a:solidFill>
                  <a:srgbClr val="011C5D"/>
                </a:solidFill>
              </a:rPr>
              <a:t>Qwen2- VL</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t/>
            </a:r>
            <a:endParaRPr sz="1200">
              <a:solidFill>
                <a:srgbClr val="011C5D"/>
              </a:solidFill>
            </a:endParaRPr>
          </a:p>
        </p:txBody>
      </p:sp>
      <p:pic>
        <p:nvPicPr>
          <p:cNvPr id="453" name="Google Shape;453;p45"/>
          <p:cNvPicPr preferRelativeResize="0"/>
          <p:nvPr/>
        </p:nvPicPr>
        <p:blipFill>
          <a:blip r:embed="rId4">
            <a:alphaModFix/>
          </a:blip>
          <a:stretch>
            <a:fillRect/>
          </a:stretch>
        </p:blipFill>
        <p:spPr>
          <a:xfrm>
            <a:off x="682375" y="2281727"/>
            <a:ext cx="4241374" cy="2519250"/>
          </a:xfrm>
          <a:prstGeom prst="rect">
            <a:avLst/>
          </a:prstGeom>
          <a:noFill/>
          <a:ln>
            <a:noFill/>
          </a:ln>
        </p:spPr>
      </p:pic>
      <p:pic>
        <p:nvPicPr>
          <p:cNvPr id="454" name="Google Shape;454;p45"/>
          <p:cNvPicPr preferRelativeResize="0"/>
          <p:nvPr/>
        </p:nvPicPr>
        <p:blipFill>
          <a:blip r:embed="rId5">
            <a:alphaModFix/>
          </a:blip>
          <a:stretch>
            <a:fillRect/>
          </a:stretch>
        </p:blipFill>
        <p:spPr>
          <a:xfrm>
            <a:off x="5435775" y="2848901"/>
            <a:ext cx="3585374" cy="133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6"/>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III.6. Multimodal RAG</a:t>
            </a:r>
            <a:endParaRPr/>
          </a:p>
        </p:txBody>
      </p:sp>
      <p:sp>
        <p:nvSpPr>
          <p:cNvPr id="460" name="Google Shape;4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46"/>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Multimodal: Qwen2- VL</a:t>
            </a:r>
            <a:endParaRPr b="1">
              <a:solidFill>
                <a:srgbClr val="011C5D"/>
              </a:solidFill>
            </a:endParaRPr>
          </a:p>
        </p:txBody>
      </p:sp>
      <p:sp>
        <p:nvSpPr>
          <p:cNvPr id="462" name="Google Shape;462;p46"/>
          <p:cNvSpPr txBox="1"/>
          <p:nvPr/>
        </p:nvSpPr>
        <p:spPr>
          <a:xfrm>
            <a:off x="163550" y="4800975"/>
            <a:ext cx="67812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Berrios &amp; Al, 2023, Towards Language Models That Can See: Computer Vision Through the LENS of Natural Language</a:t>
            </a:r>
            <a:endParaRPr sz="800">
              <a:solidFill>
                <a:schemeClr val="dk2"/>
              </a:solidFill>
            </a:endParaRPr>
          </a:p>
        </p:txBody>
      </p:sp>
      <p:sp>
        <p:nvSpPr>
          <p:cNvPr id="463" name="Google Shape;463;p46"/>
          <p:cNvSpPr txBox="1"/>
          <p:nvPr/>
        </p:nvSpPr>
        <p:spPr>
          <a:xfrm>
            <a:off x="214125" y="1596525"/>
            <a:ext cx="3944100" cy="24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11C5D"/>
                </a:solidFill>
                <a:latin typeface="Ubuntu"/>
                <a:ea typeface="Ubuntu"/>
                <a:cs typeface="Ubuntu"/>
                <a:sym typeface="Ubuntu"/>
              </a:rPr>
              <a:t>Outperform GPT 4o on most of the benchmarks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rPr b="1" lang="en" sz="1300">
                <a:solidFill>
                  <a:srgbClr val="011C5D"/>
                </a:solidFill>
                <a:latin typeface="Ubuntu"/>
                <a:ea typeface="Ubuntu"/>
                <a:cs typeface="Ubuntu"/>
                <a:sym typeface="Ubuntu"/>
              </a:rPr>
              <a:t>Multimodal Rotary Position (M-ROPE)</a:t>
            </a:r>
            <a:r>
              <a:rPr lang="en" sz="1300">
                <a:solidFill>
                  <a:srgbClr val="011C5D"/>
                </a:solidFill>
                <a:latin typeface="Ubuntu"/>
                <a:ea typeface="Ubuntu"/>
                <a:cs typeface="Ubuntu"/>
                <a:sym typeface="Ubuntu"/>
              </a:rPr>
              <a:t>: “</a:t>
            </a:r>
            <a:r>
              <a:rPr lang="en" sz="1300">
                <a:solidFill>
                  <a:srgbClr val="011C5D"/>
                </a:solidFill>
                <a:latin typeface="Ubuntu"/>
                <a:ea typeface="Ubuntu"/>
                <a:cs typeface="Ubuntu"/>
                <a:sym typeface="Ubuntu"/>
              </a:rPr>
              <a:t>By deconstructing the original rotary embedding into three parts representing temporal and spatial (height and width) information，M-ROPE enables LLM to concurrently capture and integrate 1D textual, 2D visual, and 3D video positional information.”</a:t>
            </a:r>
            <a:endParaRPr sz="1300">
              <a:solidFill>
                <a:srgbClr val="011C5D"/>
              </a:solidFill>
              <a:latin typeface="Ubuntu"/>
              <a:ea typeface="Ubuntu"/>
              <a:cs typeface="Ubuntu"/>
              <a:sym typeface="Ubuntu"/>
            </a:endParaRPr>
          </a:p>
        </p:txBody>
      </p:sp>
      <p:pic>
        <p:nvPicPr>
          <p:cNvPr id="464" name="Google Shape;464;p46"/>
          <p:cNvPicPr preferRelativeResize="0"/>
          <p:nvPr/>
        </p:nvPicPr>
        <p:blipFill>
          <a:blip r:embed="rId4">
            <a:alphaModFix/>
          </a:blip>
          <a:stretch>
            <a:fillRect/>
          </a:stretch>
        </p:blipFill>
        <p:spPr>
          <a:xfrm>
            <a:off x="5591875" y="514200"/>
            <a:ext cx="3552115" cy="2124149"/>
          </a:xfrm>
          <a:prstGeom prst="rect">
            <a:avLst/>
          </a:prstGeom>
          <a:noFill/>
          <a:ln>
            <a:noFill/>
          </a:ln>
        </p:spPr>
      </p:pic>
      <p:pic>
        <p:nvPicPr>
          <p:cNvPr id="465" name="Google Shape;465;p46"/>
          <p:cNvPicPr preferRelativeResize="0"/>
          <p:nvPr/>
        </p:nvPicPr>
        <p:blipFill>
          <a:blip r:embed="rId5">
            <a:alphaModFix/>
          </a:blip>
          <a:stretch>
            <a:fillRect/>
          </a:stretch>
        </p:blipFill>
        <p:spPr>
          <a:xfrm>
            <a:off x="5686487" y="2638350"/>
            <a:ext cx="3362908" cy="21241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III.6. Multimodal RAG</a:t>
            </a:r>
            <a:endParaRPr/>
          </a:p>
        </p:txBody>
      </p:sp>
      <p:sp>
        <p:nvSpPr>
          <p:cNvPr id="471" name="Google Shape;4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47"/>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Rotary Embedding (ROPE)</a:t>
            </a:r>
            <a:endParaRPr b="1">
              <a:solidFill>
                <a:srgbClr val="011C5D"/>
              </a:solidFill>
            </a:endParaRPr>
          </a:p>
        </p:txBody>
      </p:sp>
      <p:sp>
        <p:nvSpPr>
          <p:cNvPr id="473" name="Google Shape;473;p47"/>
          <p:cNvSpPr txBox="1"/>
          <p:nvPr/>
        </p:nvSpPr>
        <p:spPr>
          <a:xfrm>
            <a:off x="163550" y="4800975"/>
            <a:ext cx="67812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Su &amp; AL, 2023, RoFormer: Enhanced Transformer with Rotary Position Embedding</a:t>
            </a:r>
            <a:endParaRPr sz="800">
              <a:solidFill>
                <a:schemeClr val="dk2"/>
              </a:solidFill>
            </a:endParaRPr>
          </a:p>
        </p:txBody>
      </p:sp>
      <p:sp>
        <p:nvSpPr>
          <p:cNvPr id="474" name="Google Shape;474;p47"/>
          <p:cNvSpPr txBox="1"/>
          <p:nvPr/>
        </p:nvSpPr>
        <p:spPr>
          <a:xfrm>
            <a:off x="214125" y="1336650"/>
            <a:ext cx="5496900" cy="29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11C5D"/>
                </a:solidFill>
                <a:latin typeface="Ubuntu"/>
                <a:ea typeface="Ubuntu"/>
                <a:cs typeface="Ubuntu"/>
                <a:sym typeface="Ubuntu"/>
              </a:rPr>
              <a:t>Rotary Position Embedding, </a:t>
            </a:r>
            <a:r>
              <a:rPr lang="en" sz="1200">
                <a:solidFill>
                  <a:srgbClr val="011C5D"/>
                </a:solidFill>
                <a:latin typeface="Ubuntu"/>
                <a:ea typeface="Ubuntu"/>
                <a:cs typeface="Ubuntu"/>
                <a:sym typeface="Ubuntu"/>
              </a:rPr>
              <a:t>or RoPE, is a type of position embedding which encodes absolute positional information with rotation matrix and naturally incorporates explicit relative position dependency in self-attention formulation. </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Unlike traditional position embeddings, which add fixed vectors to represent positions, RoPE encodes positional information directly into the attention mechanism by rotating the query and key vectors in the Transformer architecture. This approach allows the model to better handle long-range dependencies while maintaining the flexibility of the attention mechanism.</a:t>
            </a:r>
            <a:endParaRPr sz="1200">
              <a:solidFill>
                <a:srgbClr val="011C5D"/>
              </a:solidFill>
              <a:latin typeface="Ubuntu"/>
              <a:ea typeface="Ubuntu"/>
              <a:cs typeface="Ubuntu"/>
              <a:sym typeface="Ubuntu"/>
            </a:endParaRPr>
          </a:p>
          <a:p>
            <a:pPr indent="0" lvl="0" marL="0" rtl="0" algn="l">
              <a:spcBef>
                <a:spcPts val="0"/>
              </a:spcBef>
              <a:spcAft>
                <a:spcPts val="0"/>
              </a:spcAft>
              <a:buNone/>
            </a:pPr>
            <a:r>
              <a:t/>
            </a:r>
            <a:endParaRPr sz="1200">
              <a:solidFill>
                <a:srgbClr val="011C5D"/>
              </a:solidFill>
              <a:latin typeface="Ubuntu"/>
              <a:ea typeface="Ubuntu"/>
              <a:cs typeface="Ubuntu"/>
              <a:sym typeface="Ubuntu"/>
            </a:endParaRPr>
          </a:p>
          <a:p>
            <a:pPr indent="0" lvl="0" marL="0" rtl="0" algn="l">
              <a:spcBef>
                <a:spcPts val="0"/>
              </a:spcBef>
              <a:spcAft>
                <a:spcPts val="0"/>
              </a:spcAft>
              <a:buNone/>
            </a:pPr>
            <a:r>
              <a:rPr lang="en" sz="1200">
                <a:solidFill>
                  <a:srgbClr val="011C5D"/>
                </a:solidFill>
                <a:latin typeface="Ubuntu"/>
                <a:ea typeface="Ubuntu"/>
                <a:cs typeface="Ubuntu"/>
                <a:sym typeface="Ubuntu"/>
              </a:rPr>
              <a:t>Properties: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Flexibility of being expand to any sequence lengths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Decaying inter-token dependency with increasing relative distances</a:t>
            </a:r>
            <a:endParaRPr sz="1200">
              <a:solidFill>
                <a:srgbClr val="011C5D"/>
              </a:solidFill>
              <a:latin typeface="Ubuntu"/>
              <a:ea typeface="Ubuntu"/>
              <a:cs typeface="Ubuntu"/>
              <a:sym typeface="Ubuntu"/>
            </a:endParaRPr>
          </a:p>
          <a:p>
            <a:pPr indent="-304800" lvl="0" marL="457200" rtl="0" algn="l">
              <a:spcBef>
                <a:spcPts val="0"/>
              </a:spcBef>
              <a:spcAft>
                <a:spcPts val="0"/>
              </a:spcAft>
              <a:buClr>
                <a:srgbClr val="011C5D"/>
              </a:buClr>
              <a:buSzPts val="1200"/>
              <a:buFont typeface="Ubuntu"/>
              <a:buChar char="●"/>
            </a:pPr>
            <a:r>
              <a:rPr lang="en" sz="1200">
                <a:solidFill>
                  <a:srgbClr val="011C5D"/>
                </a:solidFill>
                <a:latin typeface="Ubuntu"/>
                <a:ea typeface="Ubuntu"/>
                <a:cs typeface="Ubuntu"/>
                <a:sym typeface="Ubuntu"/>
              </a:rPr>
              <a:t>Capability of equipping the linear self-attention with relative position encoding.</a:t>
            </a:r>
            <a:endParaRPr sz="1200">
              <a:solidFill>
                <a:srgbClr val="011C5D"/>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b="1" sz="1200">
              <a:solidFill>
                <a:srgbClr val="011C5D"/>
              </a:solidFill>
              <a:latin typeface="Ubuntu"/>
              <a:ea typeface="Ubuntu"/>
              <a:cs typeface="Ubuntu"/>
              <a:sym typeface="Ubuntu"/>
            </a:endParaRPr>
          </a:p>
          <a:p>
            <a:pPr indent="0" lvl="0" marL="0" rtl="0" algn="l">
              <a:spcBef>
                <a:spcPts val="0"/>
              </a:spcBef>
              <a:spcAft>
                <a:spcPts val="0"/>
              </a:spcAft>
              <a:buNone/>
            </a:pPr>
            <a:r>
              <a:t/>
            </a:r>
            <a:endParaRPr b="1" sz="1200">
              <a:solidFill>
                <a:srgbClr val="011C5D"/>
              </a:solidFill>
              <a:latin typeface="Ubuntu"/>
              <a:ea typeface="Ubuntu"/>
              <a:cs typeface="Ubuntu"/>
              <a:sym typeface="Ubuntu"/>
            </a:endParaRPr>
          </a:p>
        </p:txBody>
      </p:sp>
      <p:pic>
        <p:nvPicPr>
          <p:cNvPr id="475" name="Google Shape;475;p47"/>
          <p:cNvPicPr preferRelativeResize="0"/>
          <p:nvPr/>
        </p:nvPicPr>
        <p:blipFill>
          <a:blip r:embed="rId4">
            <a:alphaModFix/>
          </a:blip>
          <a:stretch>
            <a:fillRect/>
          </a:stretch>
        </p:blipFill>
        <p:spPr>
          <a:xfrm>
            <a:off x="5711025" y="1359961"/>
            <a:ext cx="3432851" cy="2423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III.6. Multimodal RAG</a:t>
            </a:r>
            <a:endParaRPr/>
          </a:p>
        </p:txBody>
      </p:sp>
      <p:sp>
        <p:nvSpPr>
          <p:cNvPr id="481" name="Google Shape;48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48"/>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Multimodal RAG</a:t>
            </a:r>
            <a:endParaRPr b="1">
              <a:solidFill>
                <a:srgbClr val="011C5D"/>
              </a:solidFill>
            </a:endParaRPr>
          </a:p>
        </p:txBody>
      </p:sp>
      <p:sp>
        <p:nvSpPr>
          <p:cNvPr id="483" name="Google Shape;483;p48"/>
          <p:cNvSpPr txBox="1"/>
          <p:nvPr/>
        </p:nvSpPr>
        <p:spPr>
          <a:xfrm>
            <a:off x="163550" y="4800975"/>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LangChain, Multi-Vector Retriever for RAG on tables, text, and images</a:t>
            </a:r>
            <a:endParaRPr sz="800">
              <a:solidFill>
                <a:schemeClr val="dk2"/>
              </a:solidFill>
            </a:endParaRPr>
          </a:p>
        </p:txBody>
      </p:sp>
      <p:sp>
        <p:nvSpPr>
          <p:cNvPr id="484" name="Google Shape;484;p48"/>
          <p:cNvSpPr txBox="1"/>
          <p:nvPr>
            <p:ph idx="1" type="body"/>
          </p:nvPr>
        </p:nvSpPr>
        <p:spPr>
          <a:xfrm>
            <a:off x="263650" y="2571750"/>
            <a:ext cx="6303000" cy="2091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200">
                <a:solidFill>
                  <a:srgbClr val="011C5D"/>
                </a:solidFill>
              </a:rPr>
              <a:t>Option 1:  </a:t>
            </a:r>
            <a:r>
              <a:rPr lang="en" sz="1200">
                <a:solidFill>
                  <a:srgbClr val="011C5D"/>
                </a:solidFill>
              </a:rPr>
              <a:t>Store raw image using multimodal embedding. Retrieve images based on multimodal embedding similarity. Provide the raw image to the generator.</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rPr b="1" lang="en" sz="1200">
                <a:solidFill>
                  <a:srgbClr val="011C5D"/>
                </a:solidFill>
              </a:rPr>
              <a:t>Option 2:  </a:t>
            </a:r>
            <a:r>
              <a:rPr lang="en" sz="1200">
                <a:solidFill>
                  <a:srgbClr val="011C5D"/>
                </a:solidFill>
              </a:rPr>
              <a:t>Store the summary of the image using a multimodal LLM. Retrieve images based on its summary embedding. Provide the </a:t>
            </a:r>
            <a:r>
              <a:rPr b="1" lang="en" sz="1200">
                <a:solidFill>
                  <a:srgbClr val="011C5D"/>
                </a:solidFill>
              </a:rPr>
              <a:t>summary</a:t>
            </a:r>
            <a:r>
              <a:rPr lang="en" sz="1200">
                <a:solidFill>
                  <a:srgbClr val="011C5D"/>
                </a:solidFill>
              </a:rPr>
              <a:t> to the generator.</a:t>
            </a:r>
            <a:endParaRPr sz="1200">
              <a:solidFill>
                <a:srgbClr val="011C5D"/>
              </a:solidFill>
            </a:endParaRPr>
          </a:p>
          <a:p>
            <a:pPr indent="0" lvl="0" marL="0" rtl="0" algn="l">
              <a:spcBef>
                <a:spcPts val="0"/>
              </a:spcBef>
              <a:spcAft>
                <a:spcPts val="0"/>
              </a:spcAft>
              <a:buClr>
                <a:schemeClr val="dk1"/>
              </a:buClr>
              <a:buSzPts val="1100"/>
              <a:buFont typeface="Arial"/>
              <a:buNone/>
            </a:pPr>
            <a:r>
              <a:t/>
            </a:r>
            <a:endParaRPr sz="1200">
              <a:solidFill>
                <a:srgbClr val="011C5D"/>
              </a:solidFill>
            </a:endParaRPr>
          </a:p>
          <a:p>
            <a:pPr indent="0" lvl="0" marL="0" rtl="0" algn="l">
              <a:spcBef>
                <a:spcPts val="0"/>
              </a:spcBef>
              <a:spcAft>
                <a:spcPts val="0"/>
              </a:spcAft>
              <a:buClr>
                <a:schemeClr val="dk1"/>
              </a:buClr>
              <a:buSzPts val="1100"/>
              <a:buFont typeface="Arial"/>
              <a:buNone/>
            </a:pPr>
            <a:r>
              <a:rPr b="1" lang="en" sz="1200">
                <a:solidFill>
                  <a:srgbClr val="011C5D"/>
                </a:solidFill>
              </a:rPr>
              <a:t>Option 3:  </a:t>
            </a:r>
            <a:r>
              <a:rPr lang="en" sz="1200">
                <a:solidFill>
                  <a:srgbClr val="011C5D"/>
                </a:solidFill>
              </a:rPr>
              <a:t>Store the image and its summary using a multimodal LLM. Retrieve images based on its summary embedding. Provide the </a:t>
            </a:r>
            <a:r>
              <a:rPr b="1" lang="en" sz="1200">
                <a:solidFill>
                  <a:srgbClr val="011C5D"/>
                </a:solidFill>
              </a:rPr>
              <a:t>image</a:t>
            </a:r>
            <a:r>
              <a:rPr lang="en" sz="1200">
                <a:solidFill>
                  <a:srgbClr val="011C5D"/>
                </a:solidFill>
              </a:rPr>
              <a:t> to the generator.</a:t>
            </a:r>
            <a:endParaRPr sz="1200">
              <a:solidFill>
                <a:srgbClr val="011C5D"/>
              </a:solidFill>
            </a:endParaRPr>
          </a:p>
          <a:p>
            <a:pPr indent="0" lvl="0" marL="0" rtl="0" algn="l">
              <a:spcBef>
                <a:spcPts val="0"/>
              </a:spcBef>
              <a:spcAft>
                <a:spcPts val="0"/>
              </a:spcAft>
              <a:buNone/>
            </a:pPr>
            <a:r>
              <a:t/>
            </a:r>
            <a:endParaRPr sz="1200">
              <a:solidFill>
                <a:srgbClr val="011C5D"/>
              </a:solidFill>
            </a:endParaRPr>
          </a:p>
          <a:p>
            <a:pPr indent="0" lvl="0" marL="0" rtl="0" algn="l">
              <a:spcBef>
                <a:spcPts val="0"/>
              </a:spcBef>
              <a:spcAft>
                <a:spcPts val="0"/>
              </a:spcAft>
              <a:buNone/>
            </a:pPr>
            <a:r>
              <a:t/>
            </a:r>
            <a:endParaRPr sz="1200">
              <a:solidFill>
                <a:srgbClr val="011C5D"/>
              </a:solidFill>
            </a:endParaRPr>
          </a:p>
        </p:txBody>
      </p:sp>
      <p:pic>
        <p:nvPicPr>
          <p:cNvPr id="485" name="Google Shape;485;p48"/>
          <p:cNvPicPr preferRelativeResize="0"/>
          <p:nvPr/>
        </p:nvPicPr>
        <p:blipFill>
          <a:blip r:embed="rId4">
            <a:alphaModFix/>
          </a:blip>
          <a:stretch>
            <a:fillRect/>
          </a:stretch>
        </p:blipFill>
        <p:spPr>
          <a:xfrm>
            <a:off x="4544550" y="514200"/>
            <a:ext cx="4599456" cy="2202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III.6. Multimodal RAG</a:t>
            </a:r>
            <a:endParaRPr/>
          </a:p>
        </p:txBody>
      </p:sp>
      <p:sp>
        <p:nvSpPr>
          <p:cNvPr id="491" name="Google Shape;49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49"/>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Multimodal RAG</a:t>
            </a:r>
            <a:endParaRPr b="1">
              <a:solidFill>
                <a:srgbClr val="011C5D"/>
              </a:solidFill>
            </a:endParaRPr>
          </a:p>
        </p:txBody>
      </p:sp>
      <p:sp>
        <p:nvSpPr>
          <p:cNvPr id="493" name="Google Shape;493;p49"/>
          <p:cNvSpPr txBox="1"/>
          <p:nvPr/>
        </p:nvSpPr>
        <p:spPr>
          <a:xfrm>
            <a:off x="163550" y="4800975"/>
            <a:ext cx="3916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Yasunaga &amp; Al, 2023, Retrieval-Augmented Multimodal Language Modeling</a:t>
            </a:r>
            <a:endParaRPr sz="800">
              <a:solidFill>
                <a:schemeClr val="dk2"/>
              </a:solidFill>
            </a:endParaRPr>
          </a:p>
        </p:txBody>
      </p:sp>
      <p:pic>
        <p:nvPicPr>
          <p:cNvPr id="494" name="Google Shape;494;p49"/>
          <p:cNvPicPr preferRelativeResize="0"/>
          <p:nvPr/>
        </p:nvPicPr>
        <p:blipFill>
          <a:blip r:embed="rId4">
            <a:alphaModFix/>
          </a:blip>
          <a:stretch>
            <a:fillRect/>
          </a:stretch>
        </p:blipFill>
        <p:spPr>
          <a:xfrm>
            <a:off x="1132688" y="1227975"/>
            <a:ext cx="6878620" cy="3268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III.7. SOTA RAG architectures</a:t>
            </a:r>
            <a:endParaRPr/>
          </a:p>
        </p:txBody>
      </p:sp>
      <p:sp>
        <p:nvSpPr>
          <p:cNvPr id="500" name="Google Shape;50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50"/>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solidFill>
                  <a:srgbClr val="011C5D"/>
                </a:solidFill>
              </a:rPr>
              <a:t>Self-RAG</a:t>
            </a:r>
            <a:r>
              <a:rPr lang="en" sz="1500">
                <a:solidFill>
                  <a:srgbClr val="011C5D"/>
                </a:solidFill>
              </a:rPr>
              <a:t> </a:t>
            </a:r>
            <a:endParaRPr>
              <a:solidFill>
                <a:srgbClr val="011C5D"/>
              </a:solidFill>
            </a:endParaRPr>
          </a:p>
        </p:txBody>
      </p:sp>
      <p:sp>
        <p:nvSpPr>
          <p:cNvPr id="502" name="Google Shape;502;p50"/>
          <p:cNvSpPr txBox="1"/>
          <p:nvPr/>
        </p:nvSpPr>
        <p:spPr>
          <a:xfrm>
            <a:off x="163550" y="4800975"/>
            <a:ext cx="63903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Ahmed, 2024, SELF-RAG (Self-Reflective Retrieval-Augmented Generation): The Game-Changer in Factual AI Generation [Blog]</a:t>
            </a:r>
            <a:endParaRPr sz="800">
              <a:solidFill>
                <a:schemeClr val="dk2"/>
              </a:solidFill>
            </a:endParaRPr>
          </a:p>
        </p:txBody>
      </p:sp>
      <p:sp>
        <p:nvSpPr>
          <p:cNvPr id="503" name="Google Shape;503;p50"/>
          <p:cNvSpPr txBox="1"/>
          <p:nvPr>
            <p:ph idx="1" type="body"/>
          </p:nvPr>
        </p:nvSpPr>
        <p:spPr>
          <a:xfrm>
            <a:off x="263650" y="1711650"/>
            <a:ext cx="4308300" cy="20916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Clr>
                <a:srgbClr val="011C5D"/>
              </a:buClr>
              <a:buSzPts val="1200"/>
              <a:buChar char="●"/>
            </a:pPr>
            <a:r>
              <a:rPr lang="en" sz="1200">
                <a:solidFill>
                  <a:srgbClr val="011C5D"/>
                </a:solidFill>
              </a:rPr>
              <a:t>Generates multiple possible response segments in parallel, utilizing the retrieved documents as context.</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The model ranks the generated segments based on their critique scores, selecting the most accurate and relevant segment as the final output.</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This selection process ensures that the response is both factually correct and contextually appropriate.</a:t>
            </a:r>
            <a:endParaRPr sz="1200">
              <a:solidFill>
                <a:srgbClr val="011C5D"/>
              </a:solidFill>
            </a:endParaRPr>
          </a:p>
        </p:txBody>
      </p:sp>
      <p:pic>
        <p:nvPicPr>
          <p:cNvPr id="504" name="Google Shape;504;p50"/>
          <p:cNvPicPr preferRelativeResize="0"/>
          <p:nvPr/>
        </p:nvPicPr>
        <p:blipFill>
          <a:blip r:embed="rId4">
            <a:alphaModFix/>
          </a:blip>
          <a:stretch>
            <a:fillRect/>
          </a:stretch>
        </p:blipFill>
        <p:spPr>
          <a:xfrm>
            <a:off x="4724350" y="1380375"/>
            <a:ext cx="4267249" cy="2332209"/>
          </a:xfrm>
          <a:prstGeom prst="rect">
            <a:avLst/>
          </a:prstGeom>
          <a:noFill/>
          <a:ln>
            <a:noFill/>
          </a:ln>
        </p:spPr>
      </p:pic>
      <p:sp>
        <p:nvSpPr>
          <p:cNvPr id="505" name="Google Shape;505;p50"/>
          <p:cNvSpPr txBox="1"/>
          <p:nvPr/>
        </p:nvSpPr>
        <p:spPr>
          <a:xfrm>
            <a:off x="163550" y="4578750"/>
            <a:ext cx="63903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Asai &amp; Al, 2023, Self-RAG: Learning to Retrieve, Generate, and Critique through Self-Reflection</a:t>
            </a:r>
            <a:endParaRPr sz="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III.7. SOTA RAG architectures</a:t>
            </a:r>
            <a:endParaRPr/>
          </a:p>
        </p:txBody>
      </p:sp>
      <p:sp>
        <p:nvSpPr>
          <p:cNvPr id="511" name="Google Shape;51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51"/>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solidFill>
                  <a:srgbClr val="011C5D"/>
                </a:solidFill>
              </a:rPr>
              <a:t>RAPTOR</a:t>
            </a:r>
            <a:endParaRPr>
              <a:solidFill>
                <a:srgbClr val="011C5D"/>
              </a:solidFill>
            </a:endParaRPr>
          </a:p>
        </p:txBody>
      </p:sp>
      <p:sp>
        <p:nvSpPr>
          <p:cNvPr id="513" name="Google Shape;513;p51"/>
          <p:cNvSpPr txBox="1"/>
          <p:nvPr/>
        </p:nvSpPr>
        <p:spPr>
          <a:xfrm>
            <a:off x="163550" y="4800975"/>
            <a:ext cx="63903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Ahmed, 2024, SELF-RAG (Self-Reflective Retrieval-Augmented Generation): The Game-Changer in Factual AI Generation [Blog]</a:t>
            </a:r>
            <a:endParaRPr sz="800">
              <a:solidFill>
                <a:schemeClr val="dk2"/>
              </a:solidFill>
            </a:endParaRPr>
          </a:p>
        </p:txBody>
      </p:sp>
      <p:sp>
        <p:nvSpPr>
          <p:cNvPr id="514" name="Google Shape;514;p51"/>
          <p:cNvSpPr txBox="1"/>
          <p:nvPr>
            <p:ph idx="1" type="body"/>
          </p:nvPr>
        </p:nvSpPr>
        <p:spPr>
          <a:xfrm>
            <a:off x="263650" y="1711650"/>
            <a:ext cx="4308300" cy="20916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Clr>
                <a:srgbClr val="011C5D"/>
              </a:buClr>
              <a:buSzPts val="1200"/>
              <a:buChar char="●"/>
            </a:pPr>
            <a:r>
              <a:rPr lang="en" sz="1200">
                <a:solidFill>
                  <a:srgbClr val="011C5D"/>
                </a:solidFill>
              </a:rPr>
              <a:t>RAPTOR recursively summarizes retrieved documents. Instead of processing the full text of multiple documents directly, it creates concise summaries that retain the most important information at each recursive step. </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This hierarchy of summaries reduces the amount of information that needs to be processed while preserving the context and key facts from the original documents.</a:t>
            </a:r>
            <a:endParaRPr sz="1200">
              <a:solidFill>
                <a:srgbClr val="011C5D"/>
              </a:solidFill>
            </a:endParaRPr>
          </a:p>
        </p:txBody>
      </p:sp>
      <p:sp>
        <p:nvSpPr>
          <p:cNvPr id="515" name="Google Shape;515;p51"/>
          <p:cNvSpPr txBox="1"/>
          <p:nvPr/>
        </p:nvSpPr>
        <p:spPr>
          <a:xfrm>
            <a:off x="163550" y="4578750"/>
            <a:ext cx="63903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Sarthi  &amp; AL, 2024, RAPTOR: Recursive Abstractive Processing for Tree-Organized Retrieval</a:t>
            </a:r>
            <a:endParaRPr sz="800">
              <a:solidFill>
                <a:schemeClr val="dk2"/>
              </a:solidFill>
            </a:endParaRPr>
          </a:p>
        </p:txBody>
      </p:sp>
      <p:pic>
        <p:nvPicPr>
          <p:cNvPr id="516" name="Google Shape;516;p51"/>
          <p:cNvPicPr preferRelativeResize="0"/>
          <p:nvPr/>
        </p:nvPicPr>
        <p:blipFill>
          <a:blip r:embed="rId5">
            <a:alphaModFix/>
          </a:blip>
          <a:stretch>
            <a:fillRect/>
          </a:stretch>
        </p:blipFill>
        <p:spPr>
          <a:xfrm>
            <a:off x="4162145" y="555470"/>
            <a:ext cx="4899725" cy="1621725"/>
          </a:xfrm>
          <a:prstGeom prst="rect">
            <a:avLst/>
          </a:prstGeom>
          <a:noFill/>
          <a:ln>
            <a:noFill/>
          </a:ln>
        </p:spPr>
      </p:pic>
      <p:pic>
        <p:nvPicPr>
          <p:cNvPr id="517" name="Google Shape;517;p51"/>
          <p:cNvPicPr preferRelativeResize="0"/>
          <p:nvPr/>
        </p:nvPicPr>
        <p:blipFill>
          <a:blip r:embed="rId6">
            <a:alphaModFix/>
          </a:blip>
          <a:stretch>
            <a:fillRect/>
          </a:stretch>
        </p:blipFill>
        <p:spPr>
          <a:xfrm>
            <a:off x="4765763" y="2274825"/>
            <a:ext cx="3692500" cy="1902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III.7. SOTA RAG architectures</a:t>
            </a:r>
            <a:endParaRPr/>
          </a:p>
        </p:txBody>
      </p:sp>
      <p:sp>
        <p:nvSpPr>
          <p:cNvPr id="523" name="Google Shape;52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52"/>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solidFill>
                  <a:srgbClr val="011C5D"/>
                </a:solidFill>
              </a:rPr>
              <a:t>Corrective RAG (CRAG)</a:t>
            </a:r>
            <a:endParaRPr>
              <a:solidFill>
                <a:srgbClr val="011C5D"/>
              </a:solidFill>
            </a:endParaRPr>
          </a:p>
        </p:txBody>
      </p:sp>
      <p:sp>
        <p:nvSpPr>
          <p:cNvPr id="525" name="Google Shape;525;p52"/>
          <p:cNvSpPr txBox="1"/>
          <p:nvPr/>
        </p:nvSpPr>
        <p:spPr>
          <a:xfrm>
            <a:off x="163550" y="4800975"/>
            <a:ext cx="3631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Yan &amp; Al, 2024, Corrective Retrieval Augmented Generation</a:t>
            </a:r>
            <a:endParaRPr sz="800">
              <a:solidFill>
                <a:schemeClr val="dk2"/>
              </a:solidFill>
            </a:endParaRPr>
          </a:p>
        </p:txBody>
      </p:sp>
      <p:sp>
        <p:nvSpPr>
          <p:cNvPr id="526" name="Google Shape;526;p52"/>
          <p:cNvSpPr txBox="1"/>
          <p:nvPr>
            <p:ph idx="1" type="body"/>
          </p:nvPr>
        </p:nvSpPr>
        <p:spPr>
          <a:xfrm>
            <a:off x="263650" y="1711650"/>
            <a:ext cx="4308300" cy="20916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Clr>
                <a:srgbClr val="011C5D"/>
              </a:buClr>
              <a:buSzPts val="1200"/>
              <a:buChar char="●"/>
            </a:pPr>
            <a:r>
              <a:rPr lang="en" sz="1200">
                <a:solidFill>
                  <a:srgbClr val="011C5D"/>
                </a:solidFill>
              </a:rPr>
              <a:t>Add a retrieval evaluator based on the quality of retrieved sources</a:t>
            </a:r>
            <a:endParaRPr sz="1200">
              <a:solidFill>
                <a:srgbClr val="011C5D"/>
              </a:solidFill>
            </a:endParaRPr>
          </a:p>
          <a:p>
            <a:pPr indent="-304800" lvl="0" marL="457200" rtl="0" algn="l">
              <a:spcBef>
                <a:spcPts val="0"/>
              </a:spcBef>
              <a:spcAft>
                <a:spcPts val="0"/>
              </a:spcAft>
              <a:buClr>
                <a:srgbClr val="011C5D"/>
              </a:buClr>
              <a:buSzPts val="1200"/>
              <a:buChar char="●"/>
            </a:pPr>
            <a:r>
              <a:rPr lang="en" sz="1200">
                <a:solidFill>
                  <a:srgbClr val="011C5D"/>
                </a:solidFill>
              </a:rPr>
              <a:t>If sources are considered as incorrect, or ambiguous, augment or replace the context by a Web Search query </a:t>
            </a:r>
            <a:endParaRPr sz="1200">
              <a:solidFill>
                <a:srgbClr val="011C5D"/>
              </a:solidFill>
            </a:endParaRPr>
          </a:p>
        </p:txBody>
      </p:sp>
      <p:pic>
        <p:nvPicPr>
          <p:cNvPr id="527" name="Google Shape;527;p52"/>
          <p:cNvPicPr preferRelativeResize="0"/>
          <p:nvPr/>
        </p:nvPicPr>
        <p:blipFill>
          <a:blip r:embed="rId4">
            <a:alphaModFix/>
          </a:blip>
          <a:stretch>
            <a:fillRect/>
          </a:stretch>
        </p:blipFill>
        <p:spPr>
          <a:xfrm>
            <a:off x="4490922" y="1272372"/>
            <a:ext cx="4592351" cy="3207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a:t>
            </a:r>
            <a:r>
              <a:rPr lang="en"/>
              <a:t>I. Introduction</a:t>
            </a:r>
            <a:endParaRPr/>
          </a:p>
        </p:txBody>
      </p:sp>
      <p:sp>
        <p:nvSpPr>
          <p:cNvPr id="132" name="Google Shape;13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17"/>
          <p:cNvSpPr txBox="1"/>
          <p:nvPr/>
        </p:nvSpPr>
        <p:spPr>
          <a:xfrm>
            <a:off x="326250" y="1641550"/>
            <a:ext cx="84915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11C5D"/>
                </a:solidFill>
                <a:latin typeface="Ubuntu"/>
                <a:ea typeface="Ubuntu"/>
                <a:cs typeface="Ubuntu"/>
                <a:sym typeface="Ubuntu"/>
              </a:rPr>
              <a:t>Definition</a:t>
            </a:r>
            <a:r>
              <a:rPr lang="en" sz="1300">
                <a:solidFill>
                  <a:srgbClr val="011C5D"/>
                </a:solidFill>
                <a:latin typeface="Ubuntu"/>
                <a:ea typeface="Ubuntu"/>
                <a:cs typeface="Ubuntu"/>
                <a:sym typeface="Ubuntu"/>
              </a:rPr>
              <a:t>: Retrieval-Augmented Generation (RAG) is a framework that combines retrieval-based and generation-based models. It enhances the capabilities of language models by providing them with access to external knowledge bases or documents during the generation process. This allows the model to generate more accurate and up-to-date information by retrieving relevant data instead of relying solely on its internal parameters.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rPr b="1" lang="en" sz="1300">
                <a:solidFill>
                  <a:srgbClr val="011C5D"/>
                </a:solidFill>
                <a:latin typeface="Ubuntu"/>
                <a:ea typeface="Ubuntu"/>
                <a:cs typeface="Ubuntu"/>
                <a:sym typeface="Ubuntu"/>
              </a:rPr>
              <a:t>Benefits</a:t>
            </a:r>
            <a:r>
              <a:rPr lang="en" sz="1300">
                <a:solidFill>
                  <a:srgbClr val="011C5D"/>
                </a:solidFill>
                <a:latin typeface="Ubuntu"/>
                <a:ea typeface="Ubuntu"/>
                <a:cs typeface="Ubuntu"/>
                <a:sym typeface="Ubuntu"/>
              </a:rPr>
              <a:t>:</a:t>
            </a:r>
            <a:endParaRPr sz="1300">
              <a:solidFill>
                <a:srgbClr val="011C5D"/>
              </a:solidFill>
              <a:latin typeface="Ubuntu"/>
              <a:ea typeface="Ubuntu"/>
              <a:cs typeface="Ubuntu"/>
              <a:sym typeface="Ubuntu"/>
            </a:endParaRPr>
          </a:p>
          <a:p>
            <a:pPr indent="0" lvl="0" marL="0" rtl="0" algn="l">
              <a:spcBef>
                <a:spcPts val="0"/>
              </a:spcBef>
              <a:spcAft>
                <a:spcPts val="0"/>
              </a:spcAft>
              <a:buNone/>
            </a:pPr>
            <a:r>
              <a:rPr lang="en" sz="1300">
                <a:solidFill>
                  <a:srgbClr val="011C5D"/>
                </a:solidFill>
                <a:latin typeface="Ubuntu"/>
                <a:ea typeface="Ubuntu"/>
                <a:cs typeface="Ubuntu"/>
                <a:sym typeface="Ubuntu"/>
              </a:rPr>
              <a:t>	•	Produces more informed and factual responses.</a:t>
            </a:r>
            <a:endParaRPr sz="1300">
              <a:solidFill>
                <a:srgbClr val="011C5D"/>
              </a:solidFill>
              <a:latin typeface="Ubuntu"/>
              <a:ea typeface="Ubuntu"/>
              <a:cs typeface="Ubuntu"/>
              <a:sym typeface="Ubuntu"/>
            </a:endParaRPr>
          </a:p>
          <a:p>
            <a:pPr indent="0" lvl="0" marL="0" rtl="0" algn="l">
              <a:spcBef>
                <a:spcPts val="0"/>
              </a:spcBef>
              <a:spcAft>
                <a:spcPts val="0"/>
              </a:spcAft>
              <a:buNone/>
            </a:pPr>
            <a:r>
              <a:rPr lang="en" sz="1300">
                <a:solidFill>
                  <a:srgbClr val="011C5D"/>
                </a:solidFill>
                <a:latin typeface="Ubuntu"/>
                <a:ea typeface="Ubuntu"/>
                <a:cs typeface="Ubuntu"/>
                <a:sym typeface="Ubuntu"/>
              </a:rPr>
              <a:t>	•	Can handle queries about recent events not present in the training data.</a:t>
            </a:r>
            <a:endParaRPr sz="1300">
              <a:solidFill>
                <a:srgbClr val="011C5D"/>
              </a:solidFill>
              <a:latin typeface="Ubuntu"/>
              <a:ea typeface="Ubuntu"/>
              <a:cs typeface="Ubuntu"/>
              <a:sym typeface="Ubuntu"/>
            </a:endParaRPr>
          </a:p>
          <a:p>
            <a:pPr indent="0" lvl="0" marL="0" rtl="0" algn="l">
              <a:spcBef>
                <a:spcPts val="0"/>
              </a:spcBef>
              <a:spcAft>
                <a:spcPts val="0"/>
              </a:spcAft>
              <a:buNone/>
            </a:pPr>
            <a:r>
              <a:rPr lang="en" sz="1300">
                <a:solidFill>
                  <a:srgbClr val="011C5D"/>
                </a:solidFill>
                <a:latin typeface="Ubuntu"/>
                <a:ea typeface="Ubuntu"/>
                <a:cs typeface="Ubuntu"/>
                <a:sym typeface="Ubuntu"/>
              </a:rPr>
              <a:t>	•	Reduces hallucinations common in language models.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134" name="Google Shape;134;p17"/>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RAG Definition</a:t>
            </a:r>
            <a:endParaRPr b="1">
              <a:solidFill>
                <a:srgbClr val="011C5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III.7. SOTA RAG architectures</a:t>
            </a:r>
            <a:endParaRPr/>
          </a:p>
        </p:txBody>
      </p:sp>
      <p:sp>
        <p:nvSpPr>
          <p:cNvPr id="533" name="Google Shape;53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53"/>
          <p:cNvSpPr txBox="1"/>
          <p:nvPr>
            <p:ph idx="1" type="body"/>
          </p:nvPr>
        </p:nvSpPr>
        <p:spPr>
          <a:xfrm>
            <a:off x="342750" y="622875"/>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solidFill>
                  <a:srgbClr val="011C5D"/>
                </a:solidFill>
              </a:rPr>
              <a:t>GraphRAG</a:t>
            </a:r>
            <a:endParaRPr>
              <a:solidFill>
                <a:srgbClr val="011C5D"/>
              </a:solidFill>
            </a:endParaRPr>
          </a:p>
        </p:txBody>
      </p:sp>
      <p:sp>
        <p:nvSpPr>
          <p:cNvPr id="535" name="Google Shape;535;p53"/>
          <p:cNvSpPr txBox="1"/>
          <p:nvPr/>
        </p:nvSpPr>
        <p:spPr>
          <a:xfrm>
            <a:off x="163550" y="4800975"/>
            <a:ext cx="5034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Microsoft, 2024, GraphRAG: Unlocking LLM discovery on narrative private data</a:t>
            </a:r>
            <a:endParaRPr sz="800">
              <a:solidFill>
                <a:schemeClr val="dk2"/>
              </a:solidFill>
            </a:endParaRPr>
          </a:p>
        </p:txBody>
      </p:sp>
      <p:sp>
        <p:nvSpPr>
          <p:cNvPr id="536" name="Google Shape;536;p53"/>
          <p:cNvSpPr txBox="1"/>
          <p:nvPr>
            <p:ph idx="1" type="body"/>
          </p:nvPr>
        </p:nvSpPr>
        <p:spPr>
          <a:xfrm>
            <a:off x="263650" y="1227975"/>
            <a:ext cx="6303000" cy="3055500"/>
          </a:xfrm>
          <a:prstGeom prst="rect">
            <a:avLst/>
          </a:prstGeom>
        </p:spPr>
        <p:txBody>
          <a:bodyPr anchorCtr="0" anchor="ctr" bIns="91425" lIns="91425" spcFirstLastPara="1" rIns="91425" wrap="square" tIns="91425">
            <a:normAutofit/>
          </a:bodyPr>
          <a:lstStyle/>
          <a:p>
            <a:pPr indent="-298450" lvl="0" marL="457200" rtl="0" algn="l">
              <a:lnSpc>
                <a:spcPct val="115000"/>
              </a:lnSpc>
              <a:spcBef>
                <a:spcPts val="0"/>
              </a:spcBef>
              <a:spcAft>
                <a:spcPts val="0"/>
              </a:spcAft>
              <a:buClr>
                <a:srgbClr val="011C5D"/>
              </a:buClr>
              <a:buSzPts val="1100"/>
              <a:buFont typeface="Ubuntu"/>
              <a:buChar char="●"/>
            </a:pPr>
            <a:r>
              <a:rPr lang="en" sz="1100">
                <a:solidFill>
                  <a:srgbClr val="011C5D"/>
                </a:solidFill>
                <a:highlight>
                  <a:srgbClr val="FFFFFF"/>
                </a:highlight>
              </a:rPr>
              <a:t>The LLM processes the entire private dataset, creating references to all entities and relationships within the source data, which are then used to create an LLM-generated knowledge graph. </a:t>
            </a:r>
            <a:endParaRPr sz="1100">
              <a:solidFill>
                <a:srgbClr val="011C5D"/>
              </a:solidFill>
              <a:highlight>
                <a:srgbClr val="FFFFFF"/>
              </a:highlight>
            </a:endParaRPr>
          </a:p>
          <a:p>
            <a:pPr indent="-298450" lvl="0" marL="457200" rtl="0" algn="l">
              <a:lnSpc>
                <a:spcPct val="115000"/>
              </a:lnSpc>
              <a:spcBef>
                <a:spcPts val="0"/>
              </a:spcBef>
              <a:spcAft>
                <a:spcPts val="0"/>
              </a:spcAft>
              <a:buClr>
                <a:srgbClr val="011C5D"/>
              </a:buClr>
              <a:buSzPts val="1100"/>
              <a:buFont typeface="Ubuntu"/>
              <a:buChar char="●"/>
            </a:pPr>
            <a:r>
              <a:rPr lang="en" sz="1100">
                <a:solidFill>
                  <a:srgbClr val="011C5D"/>
                </a:solidFill>
                <a:highlight>
                  <a:srgbClr val="FFFFFF"/>
                </a:highlight>
              </a:rPr>
              <a:t>This graph is then used to create a bottom-up clustering that organizes the data hierarchically into semantic clusters. This partitioning allows for pre-summarization of semantic concepts and themes, which aids in holistic understanding of the dataset. </a:t>
            </a:r>
            <a:endParaRPr sz="1100">
              <a:solidFill>
                <a:srgbClr val="011C5D"/>
              </a:solidFill>
              <a:highlight>
                <a:srgbClr val="FFFFFF"/>
              </a:highlight>
            </a:endParaRPr>
          </a:p>
          <a:p>
            <a:pPr indent="-298450" lvl="0" marL="457200" rtl="0" algn="l">
              <a:lnSpc>
                <a:spcPct val="115000"/>
              </a:lnSpc>
              <a:spcBef>
                <a:spcPts val="0"/>
              </a:spcBef>
              <a:spcAft>
                <a:spcPts val="0"/>
              </a:spcAft>
              <a:buClr>
                <a:srgbClr val="011C5D"/>
              </a:buClr>
              <a:buSzPts val="1100"/>
              <a:buFont typeface="Ubuntu"/>
              <a:buChar char="●"/>
            </a:pPr>
            <a:r>
              <a:rPr lang="en" sz="1100">
                <a:solidFill>
                  <a:srgbClr val="011C5D"/>
                </a:solidFill>
                <a:highlight>
                  <a:srgbClr val="FFFFFF"/>
                </a:highlight>
              </a:rPr>
              <a:t>At query time, both of these structures are used to provide materials for the LLM context window when answering a question. </a:t>
            </a:r>
            <a:endParaRPr sz="1100">
              <a:solidFill>
                <a:srgbClr val="011C5D"/>
              </a:solidFill>
              <a:highlight>
                <a:srgbClr val="FFFFFF"/>
              </a:highlight>
            </a:endParaRPr>
          </a:p>
          <a:p>
            <a:pPr indent="0" lvl="0" marL="0" rtl="0" algn="l">
              <a:spcBef>
                <a:spcPts val="1800"/>
              </a:spcBef>
              <a:spcAft>
                <a:spcPts val="0"/>
              </a:spcAft>
              <a:buNone/>
            </a:pPr>
            <a:r>
              <a:t/>
            </a:r>
            <a:endParaRPr sz="1400">
              <a:solidFill>
                <a:srgbClr val="011C5D"/>
              </a:solidFill>
            </a:endParaRPr>
          </a:p>
        </p:txBody>
      </p:sp>
      <p:pic>
        <p:nvPicPr>
          <p:cNvPr id="537" name="Google Shape;537;p53"/>
          <p:cNvPicPr preferRelativeResize="0"/>
          <p:nvPr/>
        </p:nvPicPr>
        <p:blipFill>
          <a:blip r:embed="rId4">
            <a:alphaModFix/>
          </a:blip>
          <a:stretch>
            <a:fillRect/>
          </a:stretch>
        </p:blipFill>
        <p:spPr>
          <a:xfrm>
            <a:off x="6748600" y="1622675"/>
            <a:ext cx="2272550" cy="18981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 Conclusion</a:t>
            </a:r>
            <a:endParaRPr/>
          </a:p>
        </p:txBody>
      </p:sp>
      <p:sp>
        <p:nvSpPr>
          <p:cNvPr id="543" name="Google Shape;54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54"/>
          <p:cNvSpPr txBox="1"/>
          <p:nvPr>
            <p:ph idx="1" type="body"/>
          </p:nvPr>
        </p:nvSpPr>
        <p:spPr>
          <a:xfrm>
            <a:off x="342750" y="542788"/>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Conclusion</a:t>
            </a:r>
            <a:endParaRPr b="1">
              <a:solidFill>
                <a:srgbClr val="011C5D"/>
              </a:solidFill>
            </a:endParaRPr>
          </a:p>
        </p:txBody>
      </p:sp>
      <p:sp>
        <p:nvSpPr>
          <p:cNvPr id="545" name="Google Shape;545;p54"/>
          <p:cNvSpPr txBox="1"/>
          <p:nvPr/>
        </p:nvSpPr>
        <p:spPr>
          <a:xfrm>
            <a:off x="163550"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546" name="Google Shape;546;p54"/>
          <p:cNvSpPr txBox="1"/>
          <p:nvPr>
            <p:ph idx="1" type="body"/>
          </p:nvPr>
        </p:nvSpPr>
        <p:spPr>
          <a:xfrm>
            <a:off x="297050" y="1176475"/>
            <a:ext cx="7845600" cy="3700500"/>
          </a:xfrm>
          <a:prstGeom prst="rect">
            <a:avLst/>
          </a:prstGeom>
        </p:spPr>
        <p:txBody>
          <a:bodyPr anchorCtr="0" anchor="ctr" bIns="91425" lIns="91425" spcFirstLastPara="1" rIns="91425" wrap="square" tIns="91425">
            <a:noAutofit/>
          </a:bodyPr>
          <a:lstStyle/>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Simple RAG: </a:t>
            </a:r>
            <a:r>
              <a:rPr lang="en" sz="998">
                <a:solidFill>
                  <a:srgbClr val="011C5D"/>
                </a:solidFill>
              </a:rPr>
              <a:t>Encodes document content into a vector store, enabling quick retrieval of relevant information to enhance model responses.</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Context Enrichment: </a:t>
            </a:r>
            <a:r>
              <a:rPr lang="en" sz="998">
                <a:solidFill>
                  <a:srgbClr val="011C5D"/>
                </a:solidFill>
              </a:rPr>
              <a:t>Adds surrounding context to each retrieved chunk, improving the coherence and completeness of the returned information.</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Multi-faceted Filtering: </a:t>
            </a:r>
            <a:r>
              <a:rPr lang="en" sz="998">
                <a:solidFill>
                  <a:srgbClr val="011C5D"/>
                </a:solidFill>
              </a:rPr>
              <a:t>Applies various filtering techniques (metadata, similarity thresholds etc.) to refine and improve the quality of retrieved results.</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Fusion Retrieval: </a:t>
            </a:r>
            <a:r>
              <a:rPr lang="en" sz="998">
                <a:solidFill>
                  <a:srgbClr val="011C5D"/>
                </a:solidFill>
              </a:rPr>
              <a:t>Combines vector-based similarity search with keyword-based retrieval to improve document retrieval.</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Intelligent Reranking: </a:t>
            </a:r>
            <a:r>
              <a:rPr lang="en" sz="998">
                <a:solidFill>
                  <a:srgbClr val="011C5D"/>
                </a:solidFill>
              </a:rPr>
              <a:t>Reassesses and reorders initially retrieved documents to ensure that the most pertinent information is prioritized for subsequent processing.</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Query Transformation: </a:t>
            </a:r>
            <a:r>
              <a:rPr lang="en" sz="998">
                <a:solidFill>
                  <a:srgbClr val="011C5D"/>
                </a:solidFill>
              </a:rPr>
              <a:t>Modifies or expands the original query with query rewriting, step-back prompting and sub-query decomposition.</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Hierarchical Indices: </a:t>
            </a:r>
            <a:r>
              <a:rPr lang="en" sz="998">
                <a:solidFill>
                  <a:srgbClr val="011C5D"/>
                </a:solidFill>
              </a:rPr>
              <a:t>First identifies relevant document sections through summaries, then drills down to specific details within those sections.</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Hypothetical Questions: </a:t>
            </a:r>
            <a:r>
              <a:rPr lang="en" sz="998">
                <a:solidFill>
                  <a:srgbClr val="011C5D"/>
                </a:solidFill>
              </a:rPr>
              <a:t>HyDE transforms queries into hypothetical documents that contain answers, bridging the gap between query and document distributions in vector space.</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Choose Chunk Size: S</a:t>
            </a:r>
            <a:r>
              <a:rPr lang="en" sz="998">
                <a:solidFill>
                  <a:srgbClr val="011C5D"/>
                </a:solidFill>
              </a:rPr>
              <a:t>elects an appropriate fixed size for text chunks to balance context preservation and retrieval efficiency.</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Semantic Chunking: </a:t>
            </a:r>
            <a:r>
              <a:rPr lang="en" sz="998">
                <a:solidFill>
                  <a:srgbClr val="011C5D"/>
                </a:solidFill>
              </a:rPr>
              <a:t>Unlike traditional methods that split text by fixed character/word counts, semantic chunking creates more meaningful, context-aware segments.</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Context Compression: </a:t>
            </a:r>
            <a:r>
              <a:rPr lang="en" sz="998">
                <a:solidFill>
                  <a:srgbClr val="011C5D"/>
                </a:solidFill>
              </a:rPr>
              <a:t>Compresses and extracts the most pertinent parts of documents in the context of a given query.</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Explainable Retrieval: </a:t>
            </a:r>
            <a:r>
              <a:rPr lang="en" sz="998">
                <a:solidFill>
                  <a:srgbClr val="011C5D"/>
                </a:solidFill>
              </a:rPr>
              <a:t>Not only retrieves relevant documents based on a query but also provides explanations for why each retrieved document is relevant.</a:t>
            </a:r>
            <a:endParaRPr sz="998">
              <a:solidFill>
                <a:srgbClr val="011C5D"/>
              </a:solidFill>
            </a:endParaRPr>
          </a:p>
          <a:p>
            <a:pPr indent="-279400" lvl="0" marL="292100" rtl="0" algn="l">
              <a:lnSpc>
                <a:spcPct val="105000"/>
              </a:lnSpc>
              <a:spcBef>
                <a:spcPts val="0"/>
              </a:spcBef>
              <a:spcAft>
                <a:spcPts val="0"/>
              </a:spcAft>
              <a:buClr>
                <a:schemeClr val="dk1"/>
              </a:buClr>
              <a:buSzPts val="523"/>
              <a:buFont typeface="Arial"/>
              <a:buNone/>
            </a:pPr>
            <a:r>
              <a:rPr b="1" lang="en" sz="998">
                <a:solidFill>
                  <a:srgbClr val="011C5D"/>
                </a:solidFill>
              </a:rPr>
              <a:t>Retrieval w/ Feedback: </a:t>
            </a:r>
            <a:r>
              <a:rPr lang="en" sz="998">
                <a:solidFill>
                  <a:srgbClr val="011C5D"/>
                </a:solidFill>
              </a:rPr>
              <a:t>Utilizes user feedback on the relevance and quality of retrieved documents and generated responses to fine-tune retrieval and ranking models.</a:t>
            </a:r>
            <a:endParaRPr sz="998">
              <a:solidFill>
                <a:srgbClr val="011C5D"/>
              </a:solidFill>
            </a:endParaRPr>
          </a:p>
          <a:p>
            <a:pPr indent="0" lvl="0" marL="12700" rtl="0" algn="l">
              <a:lnSpc>
                <a:spcPct val="105000"/>
              </a:lnSpc>
              <a:spcBef>
                <a:spcPts val="0"/>
              </a:spcBef>
              <a:spcAft>
                <a:spcPts val="0"/>
              </a:spcAft>
              <a:buSzPts val="523"/>
              <a:buNone/>
            </a:pPr>
            <a:r>
              <a:t/>
            </a:r>
            <a:endParaRPr sz="1355">
              <a:solidFill>
                <a:srgbClr val="011C5D"/>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 Conclusion</a:t>
            </a:r>
            <a:endParaRPr/>
          </a:p>
        </p:txBody>
      </p:sp>
      <p:sp>
        <p:nvSpPr>
          <p:cNvPr id="552" name="Google Shape;55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55"/>
          <p:cNvSpPr txBox="1"/>
          <p:nvPr>
            <p:ph idx="1" type="body"/>
          </p:nvPr>
        </p:nvSpPr>
        <p:spPr>
          <a:xfrm>
            <a:off x="342750" y="514200"/>
            <a:ext cx="503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Conclusion</a:t>
            </a:r>
            <a:endParaRPr b="1">
              <a:solidFill>
                <a:srgbClr val="011C5D"/>
              </a:solidFill>
            </a:endParaRPr>
          </a:p>
        </p:txBody>
      </p:sp>
      <p:sp>
        <p:nvSpPr>
          <p:cNvPr id="554" name="Google Shape;554;p55"/>
          <p:cNvSpPr txBox="1"/>
          <p:nvPr/>
        </p:nvSpPr>
        <p:spPr>
          <a:xfrm>
            <a:off x="163550" y="1596525"/>
            <a:ext cx="79401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11C5D"/>
              </a:solidFill>
              <a:latin typeface="Ubuntu"/>
              <a:ea typeface="Ubuntu"/>
              <a:cs typeface="Ubuntu"/>
              <a:sym typeface="Ubuntu"/>
            </a:endParaRPr>
          </a:p>
        </p:txBody>
      </p:sp>
      <p:sp>
        <p:nvSpPr>
          <p:cNvPr id="555" name="Google Shape;555;p55"/>
          <p:cNvSpPr txBox="1"/>
          <p:nvPr>
            <p:ph idx="1" type="body"/>
          </p:nvPr>
        </p:nvSpPr>
        <p:spPr>
          <a:xfrm>
            <a:off x="258050" y="785875"/>
            <a:ext cx="7845600" cy="3700500"/>
          </a:xfrm>
          <a:prstGeom prst="rect">
            <a:avLst/>
          </a:prstGeom>
        </p:spPr>
        <p:txBody>
          <a:bodyPr anchorCtr="0" anchor="ctr" bIns="91425" lIns="91425" spcFirstLastPara="1" rIns="91425" wrap="square" tIns="91425">
            <a:noAutofit/>
          </a:bodyPr>
          <a:lstStyle/>
          <a:p>
            <a:pPr indent="-279400" lvl="0" marL="292100" rtl="0" algn="l">
              <a:lnSpc>
                <a:spcPct val="105000"/>
              </a:lnSpc>
              <a:spcBef>
                <a:spcPts val="0"/>
              </a:spcBef>
              <a:spcAft>
                <a:spcPts val="0"/>
              </a:spcAft>
              <a:buSzPts val="523"/>
              <a:buNone/>
            </a:pPr>
            <a:r>
              <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Adaptive Retrieval: </a:t>
            </a:r>
            <a:r>
              <a:rPr lang="en" sz="1198">
                <a:solidFill>
                  <a:srgbClr val="011C5D"/>
                </a:solidFill>
              </a:rPr>
              <a:t>Classifies queries into different categories and uses tailored retrieval strategies (factual, analytical, contextual etc.) for each, considering query context and preferences.</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Iterative Retrieval: </a:t>
            </a:r>
            <a:r>
              <a:rPr lang="en" sz="1198">
                <a:solidFill>
                  <a:srgbClr val="011C5D"/>
                </a:solidFill>
              </a:rPr>
              <a:t>Analyzes initial results and generates follow-up queries to fill in gaps or clarify information.</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Ensemble Retrieval: </a:t>
            </a:r>
            <a:r>
              <a:rPr lang="en" sz="1198">
                <a:solidFill>
                  <a:srgbClr val="011C5D"/>
                </a:solidFill>
              </a:rPr>
              <a:t>Applies different embedding models or retrieval algorithms and uses voting or weighting mechanisms to determine the final set of retrieved documents.</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Graph RAG= </a:t>
            </a:r>
            <a:r>
              <a:rPr lang="en" sz="1198">
                <a:solidFill>
                  <a:srgbClr val="011C5D"/>
                </a:solidFill>
              </a:rPr>
              <a:t>Retrieves entities and their relationships from a knowledge graph relevant to the query, combining with unstructured text for more informative responses.</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Multimodal: </a:t>
            </a:r>
            <a:r>
              <a:rPr lang="en" sz="1198">
                <a:solidFill>
                  <a:srgbClr val="011C5D"/>
                </a:solidFill>
              </a:rPr>
              <a:t>Integrates models that can retrieve and understand different data modalities, combining insights from text, images, and more.</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RAPTOR: </a:t>
            </a:r>
            <a:r>
              <a:rPr lang="en" sz="1198">
                <a:solidFill>
                  <a:srgbClr val="011C5D"/>
                </a:solidFill>
              </a:rPr>
              <a:t>Uses abstractive summarization to recursively process and summarize retrieved documents, organizing the information in a tree structure for hierarchical context.</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Self RAG: </a:t>
            </a:r>
            <a:r>
              <a:rPr lang="en" sz="1198">
                <a:solidFill>
                  <a:srgbClr val="011C5D"/>
                </a:solidFill>
              </a:rPr>
              <a:t>Multi-step process integrating decision, document retrieval, relevance filtering and generative feedback for more powerful model responses.</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Corrective RAG: </a:t>
            </a:r>
            <a:r>
              <a:rPr lang="en" sz="1198">
                <a:solidFill>
                  <a:srgbClr val="011C5D"/>
                </a:solidFill>
              </a:rPr>
              <a:t>Dynamically evaluates and corrects the retrieval process, combining vector databases, feedback, and models to improve responses.</a:t>
            </a:r>
            <a:endParaRPr sz="1198">
              <a:solidFill>
                <a:srgbClr val="011C5D"/>
              </a:solidFill>
            </a:endParaRPr>
          </a:p>
          <a:p>
            <a:pPr indent="-279400" lvl="0" marL="292100" rtl="0" algn="l">
              <a:lnSpc>
                <a:spcPct val="105000"/>
              </a:lnSpc>
              <a:spcBef>
                <a:spcPts val="0"/>
              </a:spcBef>
              <a:spcAft>
                <a:spcPts val="0"/>
              </a:spcAft>
              <a:buSzPts val="523"/>
              <a:buNone/>
            </a:pPr>
            <a:r>
              <a:rPr b="1" lang="en" sz="1198">
                <a:solidFill>
                  <a:srgbClr val="011C5D"/>
                </a:solidFill>
              </a:rPr>
              <a:t>Few shot examples: </a:t>
            </a:r>
            <a:r>
              <a:rPr lang="en" sz="1198">
                <a:solidFill>
                  <a:srgbClr val="011C5D"/>
                </a:solidFill>
              </a:rPr>
              <a:t>Provides a few examples in the prompt to help the LLM understand the desired output</a:t>
            </a:r>
            <a:endParaRPr sz="1198">
              <a:solidFill>
                <a:srgbClr val="011C5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III.1. </a:t>
            </a:r>
            <a:r>
              <a:rPr lang="en"/>
              <a:t>Basic Architecture</a:t>
            </a:r>
            <a:endParaRPr/>
          </a:p>
        </p:txBody>
      </p:sp>
      <p:sp>
        <p:nvSpPr>
          <p:cNvPr id="140" name="Google Shape;14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8"/>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RAG Architecture</a:t>
            </a:r>
            <a:endParaRPr b="1">
              <a:solidFill>
                <a:srgbClr val="011C5D"/>
              </a:solidFill>
            </a:endParaRPr>
          </a:p>
        </p:txBody>
      </p:sp>
      <p:pic>
        <p:nvPicPr>
          <p:cNvPr id="142" name="Google Shape;142;p18"/>
          <p:cNvPicPr preferRelativeResize="0"/>
          <p:nvPr/>
        </p:nvPicPr>
        <p:blipFill>
          <a:blip r:embed="rId3">
            <a:alphaModFix/>
          </a:blip>
          <a:stretch>
            <a:fillRect/>
          </a:stretch>
        </p:blipFill>
        <p:spPr>
          <a:xfrm>
            <a:off x="233475" y="1469313"/>
            <a:ext cx="3524175" cy="2643126"/>
          </a:xfrm>
          <a:prstGeom prst="rect">
            <a:avLst/>
          </a:prstGeom>
          <a:noFill/>
          <a:ln>
            <a:noFill/>
          </a:ln>
        </p:spPr>
      </p:pic>
      <p:pic>
        <p:nvPicPr>
          <p:cNvPr id="143" name="Google Shape;143;p18"/>
          <p:cNvPicPr preferRelativeResize="0"/>
          <p:nvPr/>
        </p:nvPicPr>
        <p:blipFill>
          <a:blip r:embed="rId4">
            <a:alphaModFix/>
          </a:blip>
          <a:stretch>
            <a:fillRect/>
          </a:stretch>
        </p:blipFill>
        <p:spPr>
          <a:xfrm>
            <a:off x="3801300" y="563638"/>
            <a:ext cx="4804401" cy="3603300"/>
          </a:xfrm>
          <a:prstGeom prst="rect">
            <a:avLst/>
          </a:prstGeom>
          <a:noFill/>
          <a:ln>
            <a:noFill/>
          </a:ln>
        </p:spPr>
      </p:pic>
      <p:sp>
        <p:nvSpPr>
          <p:cNvPr id="144" name="Google Shape;144;p18"/>
          <p:cNvSpPr txBox="1"/>
          <p:nvPr/>
        </p:nvSpPr>
        <p:spPr>
          <a:xfrm>
            <a:off x="344525" y="4681425"/>
            <a:ext cx="56946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Construire son RAG (Retrieval Augmented Generation) grâce à langchain: L’exemple de l’Helpdesk d’OCTO </a:t>
            </a:r>
            <a:endParaRPr sz="800">
              <a:solidFill>
                <a:schemeClr val="dk2"/>
              </a:solidFill>
            </a:endParaRPr>
          </a:p>
        </p:txBody>
      </p:sp>
      <p:sp>
        <p:nvSpPr>
          <p:cNvPr id="145" name="Google Shape;145;p18"/>
          <p:cNvSpPr txBox="1"/>
          <p:nvPr/>
        </p:nvSpPr>
        <p:spPr>
          <a:xfrm>
            <a:off x="506650" y="4063325"/>
            <a:ext cx="3597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Step 1: Document ingestion</a:t>
            </a:r>
            <a:endParaRPr sz="1800">
              <a:solidFill>
                <a:srgbClr val="011C5D"/>
              </a:solidFill>
              <a:latin typeface="Ubuntu"/>
              <a:ea typeface="Ubuntu"/>
              <a:cs typeface="Ubuntu"/>
              <a:sym typeface="Ubuntu"/>
            </a:endParaRPr>
          </a:p>
        </p:txBody>
      </p:sp>
      <p:sp>
        <p:nvSpPr>
          <p:cNvPr id="146" name="Google Shape;146;p18"/>
          <p:cNvSpPr txBox="1"/>
          <p:nvPr/>
        </p:nvSpPr>
        <p:spPr>
          <a:xfrm>
            <a:off x="5178325" y="4063325"/>
            <a:ext cx="39657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11C5D"/>
                </a:solidFill>
                <a:latin typeface="Ubuntu"/>
                <a:ea typeface="Ubuntu"/>
                <a:cs typeface="Ubuntu"/>
                <a:sym typeface="Ubuntu"/>
              </a:rPr>
              <a:t>Step 2: Contextualized answering</a:t>
            </a:r>
            <a:endParaRPr sz="1800">
              <a:solidFill>
                <a:srgbClr val="011C5D"/>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III.1. </a:t>
            </a:r>
            <a:r>
              <a:rPr lang="en"/>
              <a:t>Basic Architecture</a:t>
            </a:r>
            <a:endParaRPr/>
          </a:p>
        </p:txBody>
      </p:sp>
      <p:sp>
        <p:nvSpPr>
          <p:cNvPr id="152" name="Google Shape;15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19"/>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RAG Architecture</a:t>
            </a:r>
            <a:endParaRPr b="1">
              <a:solidFill>
                <a:srgbClr val="011C5D"/>
              </a:solidFill>
            </a:endParaRPr>
          </a:p>
        </p:txBody>
      </p:sp>
      <p:pic>
        <p:nvPicPr>
          <p:cNvPr id="154" name="Google Shape;154;p19"/>
          <p:cNvPicPr preferRelativeResize="0"/>
          <p:nvPr/>
        </p:nvPicPr>
        <p:blipFill>
          <a:blip r:embed="rId3">
            <a:alphaModFix/>
          </a:blip>
          <a:stretch>
            <a:fillRect/>
          </a:stretch>
        </p:blipFill>
        <p:spPr>
          <a:xfrm>
            <a:off x="297200" y="1276050"/>
            <a:ext cx="8549600" cy="3123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III.1. </a:t>
            </a:r>
            <a:r>
              <a:rPr lang="en"/>
              <a:t>Basic Architecture</a:t>
            </a:r>
            <a:endParaRPr/>
          </a:p>
        </p:txBody>
      </p:sp>
      <p:sp>
        <p:nvSpPr>
          <p:cNvPr id="160" name="Google Shape;16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20"/>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RAG Architecture</a:t>
            </a:r>
            <a:endParaRPr b="1">
              <a:solidFill>
                <a:srgbClr val="011C5D"/>
              </a:solidFill>
            </a:endParaRPr>
          </a:p>
        </p:txBody>
      </p:sp>
      <p:pic>
        <p:nvPicPr>
          <p:cNvPr id="162" name="Google Shape;162;p20"/>
          <p:cNvPicPr preferRelativeResize="0"/>
          <p:nvPr/>
        </p:nvPicPr>
        <p:blipFill>
          <a:blip r:embed="rId3">
            <a:alphaModFix/>
          </a:blip>
          <a:stretch>
            <a:fillRect/>
          </a:stretch>
        </p:blipFill>
        <p:spPr>
          <a:xfrm>
            <a:off x="523925" y="1387800"/>
            <a:ext cx="8096128" cy="31230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III.1. Basic Architecture</a:t>
            </a:r>
            <a:endParaRPr/>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1"/>
          <p:cNvSpPr txBox="1"/>
          <p:nvPr>
            <p:ph idx="1" type="body"/>
          </p:nvPr>
        </p:nvSpPr>
        <p:spPr>
          <a:xfrm>
            <a:off x="189375" y="6303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How to ?</a:t>
            </a:r>
            <a:endParaRPr b="1">
              <a:solidFill>
                <a:srgbClr val="011C5D"/>
              </a:solidFill>
            </a:endParaRPr>
          </a:p>
        </p:txBody>
      </p:sp>
      <p:pic>
        <p:nvPicPr>
          <p:cNvPr id="170" name="Google Shape;170;p21"/>
          <p:cNvPicPr preferRelativeResize="0"/>
          <p:nvPr/>
        </p:nvPicPr>
        <p:blipFill>
          <a:blip r:embed="rId3">
            <a:alphaModFix/>
          </a:blip>
          <a:stretch>
            <a:fillRect/>
          </a:stretch>
        </p:blipFill>
        <p:spPr>
          <a:xfrm>
            <a:off x="1489475" y="770100"/>
            <a:ext cx="6165043" cy="3603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0" y="0"/>
            <a:ext cx="7595700" cy="5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III.2. Information retrieval </a:t>
            </a:r>
            <a:endParaRPr/>
          </a:p>
        </p:txBody>
      </p:sp>
      <p:sp>
        <p:nvSpPr>
          <p:cNvPr id="176" name="Google Shape;17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2"/>
          <p:cNvSpPr txBox="1"/>
          <p:nvPr>
            <p:ph idx="1" type="body"/>
          </p:nvPr>
        </p:nvSpPr>
        <p:spPr>
          <a:xfrm>
            <a:off x="208625" y="1498850"/>
            <a:ext cx="8880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TF-IDF</a:t>
            </a:r>
            <a:endParaRPr b="1">
              <a:solidFill>
                <a:srgbClr val="011C5D"/>
              </a:solidFill>
            </a:endParaRPr>
          </a:p>
        </p:txBody>
      </p:sp>
      <p:pic>
        <p:nvPicPr>
          <p:cNvPr id="178" name="Google Shape;178;p22"/>
          <p:cNvPicPr preferRelativeResize="0"/>
          <p:nvPr/>
        </p:nvPicPr>
        <p:blipFill>
          <a:blip r:embed="rId3">
            <a:alphaModFix/>
          </a:blip>
          <a:stretch>
            <a:fillRect/>
          </a:stretch>
        </p:blipFill>
        <p:spPr>
          <a:xfrm>
            <a:off x="1332275" y="784222"/>
            <a:ext cx="3628874" cy="1208000"/>
          </a:xfrm>
          <a:prstGeom prst="rect">
            <a:avLst/>
          </a:prstGeom>
          <a:noFill/>
          <a:ln>
            <a:noFill/>
          </a:ln>
        </p:spPr>
      </p:pic>
      <p:pic>
        <p:nvPicPr>
          <p:cNvPr id="179" name="Google Shape;179;p22"/>
          <p:cNvPicPr preferRelativeResize="0"/>
          <p:nvPr/>
        </p:nvPicPr>
        <p:blipFill>
          <a:blip r:embed="rId4">
            <a:alphaModFix/>
          </a:blip>
          <a:stretch>
            <a:fillRect/>
          </a:stretch>
        </p:blipFill>
        <p:spPr>
          <a:xfrm>
            <a:off x="5245575" y="661662"/>
            <a:ext cx="3226876" cy="1517850"/>
          </a:xfrm>
          <a:prstGeom prst="rect">
            <a:avLst/>
          </a:prstGeom>
          <a:noFill/>
          <a:ln>
            <a:noFill/>
          </a:ln>
        </p:spPr>
      </p:pic>
      <p:sp>
        <p:nvSpPr>
          <p:cNvPr id="180" name="Google Shape;180;p22"/>
          <p:cNvSpPr txBox="1"/>
          <p:nvPr/>
        </p:nvSpPr>
        <p:spPr>
          <a:xfrm>
            <a:off x="6600150" y="4416125"/>
            <a:ext cx="2241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Text Search using TF-IDF and Elasticsearch</a:t>
            </a:r>
            <a:endParaRPr sz="800">
              <a:solidFill>
                <a:schemeClr val="dk2"/>
              </a:solidFill>
            </a:endParaRPr>
          </a:p>
        </p:txBody>
      </p:sp>
      <p:sp>
        <p:nvSpPr>
          <p:cNvPr id="181" name="Google Shape;181;p22"/>
          <p:cNvSpPr txBox="1"/>
          <p:nvPr/>
        </p:nvSpPr>
        <p:spPr>
          <a:xfrm>
            <a:off x="1264175" y="2326963"/>
            <a:ext cx="69567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011C5D"/>
                </a:solidFill>
                <a:latin typeface="Ubuntu"/>
                <a:ea typeface="Ubuntu"/>
                <a:cs typeface="Ubuntu"/>
                <a:sym typeface="Ubuntu"/>
              </a:rPr>
              <a:t>Given a query Q, containing keywords {q</a:t>
            </a:r>
            <a:r>
              <a:rPr baseline="-25000" lang="en" sz="1300">
                <a:solidFill>
                  <a:srgbClr val="011C5D"/>
                </a:solidFill>
                <a:latin typeface="Ubuntu"/>
                <a:ea typeface="Ubuntu"/>
                <a:cs typeface="Ubuntu"/>
                <a:sym typeface="Ubuntu"/>
              </a:rPr>
              <a:t>1</a:t>
            </a:r>
            <a:r>
              <a:rPr lang="en" sz="1300">
                <a:solidFill>
                  <a:srgbClr val="011C5D"/>
                </a:solidFill>
                <a:latin typeface="Ubuntu"/>
                <a:ea typeface="Ubuntu"/>
                <a:cs typeface="Ubuntu"/>
                <a:sym typeface="Ubuntu"/>
              </a:rPr>
              <a:t>, …, q</a:t>
            </a:r>
            <a:r>
              <a:rPr baseline="-25000" lang="en" sz="1300">
                <a:solidFill>
                  <a:srgbClr val="011C5D"/>
                </a:solidFill>
                <a:latin typeface="Ubuntu"/>
                <a:ea typeface="Ubuntu"/>
                <a:cs typeface="Ubuntu"/>
                <a:sym typeface="Ubuntu"/>
              </a:rPr>
              <a:t>n</a:t>
            </a:r>
            <a:r>
              <a:rPr lang="en" sz="1300">
                <a:solidFill>
                  <a:srgbClr val="011C5D"/>
                </a:solidFill>
                <a:latin typeface="Ubuntu"/>
                <a:ea typeface="Ubuntu"/>
                <a:cs typeface="Ubuntu"/>
                <a:sym typeface="Ubuntu"/>
              </a:rPr>
              <a:t>}, the BM25 score of a document D is:</a:t>
            </a:r>
            <a:endParaRPr sz="1300">
              <a:solidFill>
                <a:srgbClr val="011C5D"/>
              </a:solidFill>
              <a:latin typeface="Ubuntu"/>
              <a:ea typeface="Ubuntu"/>
              <a:cs typeface="Ubuntu"/>
              <a:sym typeface="Ubuntu"/>
            </a:endParaRPr>
          </a:p>
          <a:p>
            <a:pPr indent="0" lvl="0" marL="0" rtl="0" algn="l">
              <a:spcBef>
                <a:spcPts val="0"/>
              </a:spcBef>
              <a:spcAft>
                <a:spcPts val="0"/>
              </a:spcAft>
              <a:buNone/>
            </a:pPr>
            <a:r>
              <a:t/>
            </a:r>
            <a:endParaRPr sz="1800">
              <a:solidFill>
                <a:srgbClr val="011C5D"/>
              </a:solidFill>
              <a:latin typeface="Ubuntu"/>
              <a:ea typeface="Ubuntu"/>
              <a:cs typeface="Ubuntu"/>
              <a:sym typeface="Ubuntu"/>
            </a:endParaRPr>
          </a:p>
        </p:txBody>
      </p:sp>
      <p:pic>
        <p:nvPicPr>
          <p:cNvPr id="182" name="Google Shape;182;p22"/>
          <p:cNvPicPr preferRelativeResize="0"/>
          <p:nvPr/>
        </p:nvPicPr>
        <p:blipFill>
          <a:blip r:embed="rId6">
            <a:alphaModFix/>
          </a:blip>
          <a:stretch>
            <a:fillRect/>
          </a:stretch>
        </p:blipFill>
        <p:spPr>
          <a:xfrm>
            <a:off x="1332275" y="2705324"/>
            <a:ext cx="3771232" cy="605100"/>
          </a:xfrm>
          <a:prstGeom prst="rect">
            <a:avLst/>
          </a:prstGeom>
          <a:noFill/>
          <a:ln>
            <a:noFill/>
          </a:ln>
        </p:spPr>
      </p:pic>
      <p:sp>
        <p:nvSpPr>
          <p:cNvPr id="183" name="Google Shape;183;p22"/>
          <p:cNvSpPr txBox="1"/>
          <p:nvPr>
            <p:ph idx="1" type="body"/>
          </p:nvPr>
        </p:nvSpPr>
        <p:spPr>
          <a:xfrm>
            <a:off x="208625" y="2499100"/>
            <a:ext cx="9939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11C5D"/>
                </a:solidFill>
              </a:rPr>
              <a:t>BM 25</a:t>
            </a:r>
            <a:endParaRPr b="1">
              <a:solidFill>
                <a:srgbClr val="011C5D"/>
              </a:solidFill>
            </a:endParaRPr>
          </a:p>
        </p:txBody>
      </p:sp>
      <p:sp>
        <p:nvSpPr>
          <p:cNvPr id="184" name="Google Shape;184;p22"/>
          <p:cNvSpPr txBox="1"/>
          <p:nvPr/>
        </p:nvSpPr>
        <p:spPr>
          <a:xfrm>
            <a:off x="410700" y="3310425"/>
            <a:ext cx="8733300" cy="144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f(qi,D) </a:t>
            </a:r>
            <a:r>
              <a:rPr lang="en" sz="1200">
                <a:solidFill>
                  <a:srgbClr val="011C5D"/>
                </a:solidFill>
                <a:latin typeface="Ubuntu"/>
                <a:ea typeface="Ubuntu"/>
                <a:cs typeface="Ubuntu"/>
                <a:sym typeface="Ubuntu"/>
              </a:rPr>
              <a:t>is the number of times that the keyword </a:t>
            </a:r>
            <a:r>
              <a:rPr lang="en">
                <a:solidFill>
                  <a:srgbClr val="011C5D"/>
                </a:solidFill>
                <a:latin typeface="Ubuntu"/>
                <a:ea typeface="Ubuntu"/>
                <a:cs typeface="Ubuntu"/>
                <a:sym typeface="Ubuntu"/>
              </a:rPr>
              <a:t>qi </a:t>
            </a:r>
            <a:r>
              <a:rPr lang="en" sz="1200">
                <a:solidFill>
                  <a:srgbClr val="011C5D"/>
                </a:solidFill>
                <a:latin typeface="Ubuntu"/>
                <a:ea typeface="Ubuntu"/>
                <a:cs typeface="Ubuntu"/>
                <a:sym typeface="Ubuntu"/>
              </a:rPr>
              <a:t>occurs in the document </a:t>
            </a:r>
            <a:r>
              <a:rPr i="1" lang="en">
                <a:solidFill>
                  <a:srgbClr val="011C5D"/>
                </a:solidFill>
                <a:latin typeface="Ubuntu"/>
                <a:ea typeface="Ubuntu"/>
                <a:cs typeface="Ubuntu"/>
                <a:sym typeface="Ubuntu"/>
              </a:rPr>
              <a:t>D</a:t>
            </a:r>
            <a:r>
              <a:rPr lang="en" sz="1200">
                <a:solidFill>
                  <a:srgbClr val="011C5D"/>
                </a:solidFill>
                <a:latin typeface="Ubuntu"/>
                <a:ea typeface="Ubuntu"/>
                <a:cs typeface="Ubuntu"/>
                <a:sym typeface="Ubuntu"/>
              </a:rPr>
              <a:t>, </a:t>
            </a:r>
            <a:endParaRPr sz="1200">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|D| </a:t>
            </a:r>
            <a:r>
              <a:rPr lang="en" sz="1200">
                <a:solidFill>
                  <a:srgbClr val="011C5D"/>
                </a:solidFill>
                <a:latin typeface="Ubuntu"/>
                <a:ea typeface="Ubuntu"/>
                <a:cs typeface="Ubuntu"/>
                <a:sym typeface="Ubuntu"/>
              </a:rPr>
              <a:t>is the length of the document </a:t>
            </a:r>
            <a:r>
              <a:rPr i="1" lang="en">
                <a:solidFill>
                  <a:srgbClr val="011C5D"/>
                </a:solidFill>
                <a:latin typeface="Ubuntu"/>
                <a:ea typeface="Ubuntu"/>
                <a:cs typeface="Ubuntu"/>
                <a:sym typeface="Ubuntu"/>
              </a:rPr>
              <a:t>D</a:t>
            </a:r>
            <a:r>
              <a:rPr lang="en" sz="1200">
                <a:solidFill>
                  <a:srgbClr val="011C5D"/>
                </a:solidFill>
                <a:latin typeface="Ubuntu"/>
                <a:ea typeface="Ubuntu"/>
                <a:cs typeface="Ubuntu"/>
                <a:sym typeface="Ubuntu"/>
              </a:rPr>
              <a:t> in words</a:t>
            </a:r>
            <a:endParaRPr sz="1200">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avgdl</a:t>
            </a:r>
            <a:r>
              <a:rPr lang="en" sz="1200">
                <a:solidFill>
                  <a:srgbClr val="011C5D"/>
                </a:solidFill>
                <a:latin typeface="Ubuntu"/>
                <a:ea typeface="Ubuntu"/>
                <a:cs typeface="Ubuntu"/>
                <a:sym typeface="Ubuntu"/>
              </a:rPr>
              <a:t> is the average document length in the text collection from which documents are drawn. </a:t>
            </a:r>
            <a:endParaRPr sz="1200">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K</a:t>
            </a:r>
            <a:r>
              <a:rPr baseline="-25000" lang="en">
                <a:solidFill>
                  <a:srgbClr val="011C5D"/>
                </a:solidFill>
                <a:latin typeface="Ubuntu"/>
                <a:ea typeface="Ubuntu"/>
                <a:cs typeface="Ubuntu"/>
                <a:sym typeface="Ubuntu"/>
              </a:rPr>
              <a:t>1</a:t>
            </a:r>
            <a:r>
              <a:rPr lang="en">
                <a:solidFill>
                  <a:srgbClr val="011C5D"/>
                </a:solidFill>
                <a:latin typeface="Ubuntu"/>
                <a:ea typeface="Ubuntu"/>
                <a:cs typeface="Ubuntu"/>
                <a:sym typeface="Ubuntu"/>
              </a:rPr>
              <a:t> </a:t>
            </a:r>
            <a:r>
              <a:rPr lang="en" sz="1200">
                <a:solidFill>
                  <a:srgbClr val="011C5D"/>
                </a:solidFill>
                <a:latin typeface="Ubuntu"/>
                <a:ea typeface="Ubuntu"/>
                <a:cs typeface="Ubuntu"/>
                <a:sym typeface="Ubuntu"/>
              </a:rPr>
              <a:t>and </a:t>
            </a:r>
            <a:r>
              <a:rPr i="1" lang="en">
                <a:solidFill>
                  <a:srgbClr val="011C5D"/>
                </a:solidFill>
                <a:latin typeface="Ubuntu"/>
                <a:ea typeface="Ubuntu"/>
                <a:cs typeface="Ubuntu"/>
                <a:sym typeface="Ubuntu"/>
              </a:rPr>
              <a:t>b</a:t>
            </a:r>
            <a:r>
              <a:rPr lang="en" sz="1200">
                <a:solidFill>
                  <a:srgbClr val="011C5D"/>
                </a:solidFill>
                <a:latin typeface="Ubuntu"/>
                <a:ea typeface="Ubuntu"/>
                <a:cs typeface="Ubuntu"/>
                <a:sym typeface="Ubuntu"/>
              </a:rPr>
              <a:t> are free parameters, usually chosen, in absence of an advanced optimization, as </a:t>
            </a:r>
            <a:r>
              <a:rPr lang="en">
                <a:solidFill>
                  <a:srgbClr val="011C5D"/>
                </a:solidFill>
                <a:latin typeface="Ubuntu"/>
                <a:ea typeface="Ubuntu"/>
                <a:cs typeface="Ubuntu"/>
                <a:sym typeface="Ubuntu"/>
              </a:rPr>
              <a:t>K</a:t>
            </a:r>
            <a:r>
              <a:rPr baseline="-25000" lang="en">
                <a:solidFill>
                  <a:srgbClr val="011C5D"/>
                </a:solidFill>
                <a:latin typeface="Ubuntu"/>
                <a:ea typeface="Ubuntu"/>
                <a:cs typeface="Ubuntu"/>
                <a:sym typeface="Ubuntu"/>
              </a:rPr>
              <a:t>1</a:t>
            </a:r>
            <a:r>
              <a:rPr lang="en">
                <a:solidFill>
                  <a:srgbClr val="011C5D"/>
                </a:solidFill>
                <a:latin typeface="Ubuntu"/>
                <a:ea typeface="Ubuntu"/>
                <a:cs typeface="Ubuntu"/>
                <a:sym typeface="Ubuntu"/>
              </a:rPr>
              <a:t>∈[1.2,2.0] </a:t>
            </a:r>
            <a:r>
              <a:rPr lang="en" sz="1200">
                <a:solidFill>
                  <a:srgbClr val="011C5D"/>
                </a:solidFill>
                <a:latin typeface="Ubuntu"/>
                <a:ea typeface="Ubuntu"/>
                <a:cs typeface="Ubuntu"/>
                <a:sym typeface="Ubuntu"/>
              </a:rPr>
              <a:t>and </a:t>
            </a:r>
            <a:r>
              <a:rPr lang="en">
                <a:solidFill>
                  <a:srgbClr val="011C5D"/>
                </a:solidFill>
                <a:latin typeface="Ubuntu"/>
                <a:ea typeface="Ubuntu"/>
                <a:cs typeface="Ubuntu"/>
                <a:sym typeface="Ubuntu"/>
              </a:rPr>
              <a:t>b=0.75</a:t>
            </a:r>
            <a:endParaRPr sz="1200">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i="1" lang="en">
                <a:solidFill>
                  <a:srgbClr val="011C5D"/>
                </a:solidFill>
                <a:latin typeface="Ubuntu"/>
                <a:ea typeface="Ubuntu"/>
                <a:cs typeface="Ubuntu"/>
                <a:sym typeface="Ubuntu"/>
              </a:rPr>
              <a:t>N</a:t>
            </a:r>
            <a:r>
              <a:rPr lang="en" sz="1200">
                <a:solidFill>
                  <a:srgbClr val="011C5D"/>
                </a:solidFill>
                <a:latin typeface="Ubuntu"/>
                <a:ea typeface="Ubuntu"/>
                <a:cs typeface="Ubuntu"/>
                <a:sym typeface="Ubuntu"/>
              </a:rPr>
              <a:t> is the total number of documents in the collection, and </a:t>
            </a:r>
            <a:endParaRPr sz="1200">
              <a:solidFill>
                <a:srgbClr val="011C5D"/>
              </a:solidFill>
              <a:latin typeface="Ubuntu"/>
              <a:ea typeface="Ubuntu"/>
              <a:cs typeface="Ubuntu"/>
              <a:sym typeface="Ubuntu"/>
            </a:endParaRPr>
          </a:p>
          <a:p>
            <a:pPr indent="-317500" lvl="0" marL="457200" rtl="0" algn="l">
              <a:spcBef>
                <a:spcPts val="0"/>
              </a:spcBef>
              <a:spcAft>
                <a:spcPts val="0"/>
              </a:spcAft>
              <a:buClr>
                <a:srgbClr val="011C5D"/>
              </a:buClr>
              <a:buSzPts val="1400"/>
              <a:buFont typeface="Ubuntu"/>
              <a:buChar char="●"/>
            </a:pPr>
            <a:r>
              <a:rPr lang="en">
                <a:solidFill>
                  <a:srgbClr val="011C5D"/>
                </a:solidFill>
                <a:latin typeface="Ubuntu"/>
                <a:ea typeface="Ubuntu"/>
                <a:cs typeface="Ubuntu"/>
                <a:sym typeface="Ubuntu"/>
              </a:rPr>
              <a:t>n(qi) </a:t>
            </a:r>
            <a:r>
              <a:rPr lang="en" sz="1200">
                <a:solidFill>
                  <a:srgbClr val="011C5D"/>
                </a:solidFill>
                <a:latin typeface="Ubuntu"/>
                <a:ea typeface="Ubuntu"/>
                <a:cs typeface="Ubuntu"/>
                <a:sym typeface="Ubuntu"/>
              </a:rPr>
              <a:t>s the number of documents containing </a:t>
            </a:r>
            <a:r>
              <a:rPr lang="en">
                <a:solidFill>
                  <a:srgbClr val="011C5D"/>
                </a:solidFill>
                <a:latin typeface="Ubuntu"/>
                <a:ea typeface="Ubuntu"/>
                <a:cs typeface="Ubuntu"/>
                <a:sym typeface="Ubuntu"/>
              </a:rPr>
              <a:t>q</a:t>
            </a:r>
            <a:r>
              <a:rPr baseline="-25000" lang="en">
                <a:solidFill>
                  <a:srgbClr val="011C5D"/>
                </a:solidFill>
                <a:latin typeface="Ubuntu"/>
                <a:ea typeface="Ubuntu"/>
                <a:cs typeface="Ubuntu"/>
                <a:sym typeface="Ubuntu"/>
              </a:rPr>
              <a:t>i</a:t>
            </a:r>
            <a:endParaRPr baseline="-25000" sz="1800">
              <a:solidFill>
                <a:srgbClr val="011C5D"/>
              </a:solidFill>
              <a:latin typeface="Ubuntu"/>
              <a:ea typeface="Ubuntu"/>
              <a:cs typeface="Ubuntu"/>
              <a:sym typeface="Ubuntu"/>
            </a:endParaRPr>
          </a:p>
        </p:txBody>
      </p:sp>
      <p:pic>
        <p:nvPicPr>
          <p:cNvPr id="185" name="Google Shape;185;p22"/>
          <p:cNvPicPr preferRelativeResize="0"/>
          <p:nvPr/>
        </p:nvPicPr>
        <p:blipFill>
          <a:blip r:embed="rId7">
            <a:alphaModFix/>
          </a:blip>
          <a:stretch>
            <a:fillRect/>
          </a:stretch>
        </p:blipFill>
        <p:spPr>
          <a:xfrm>
            <a:off x="5682050" y="2707050"/>
            <a:ext cx="2523540" cy="514200"/>
          </a:xfrm>
          <a:prstGeom prst="rect">
            <a:avLst/>
          </a:prstGeom>
          <a:noFill/>
          <a:ln>
            <a:noFill/>
          </a:ln>
        </p:spPr>
      </p:pic>
      <p:cxnSp>
        <p:nvCxnSpPr>
          <p:cNvPr id="186" name="Google Shape;186;p22"/>
          <p:cNvCxnSpPr/>
          <p:nvPr/>
        </p:nvCxnSpPr>
        <p:spPr>
          <a:xfrm>
            <a:off x="259775" y="2345175"/>
            <a:ext cx="8610900" cy="7200"/>
          </a:xfrm>
          <a:prstGeom prst="straightConnector1">
            <a:avLst/>
          </a:prstGeom>
          <a:noFill/>
          <a:ln cap="flat" cmpd="sng" w="19050">
            <a:solidFill>
              <a:srgbClr val="011C5D"/>
            </a:solidFill>
            <a:prstDash val="solid"/>
            <a:round/>
            <a:headEnd len="med" w="med" type="none"/>
            <a:tailEnd len="med" w="med" type="none"/>
          </a:ln>
        </p:spPr>
      </p:cxnSp>
      <p:pic>
        <p:nvPicPr>
          <p:cNvPr id="187" name="Google Shape;187;p22"/>
          <p:cNvPicPr preferRelativeResize="0"/>
          <p:nvPr/>
        </p:nvPicPr>
        <p:blipFill>
          <a:blip r:embed="rId8">
            <a:alphaModFix/>
          </a:blip>
          <a:stretch>
            <a:fillRect/>
          </a:stretch>
        </p:blipFill>
        <p:spPr>
          <a:xfrm>
            <a:off x="-1" y="514200"/>
            <a:ext cx="923750" cy="84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A71A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